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60" r:id="rId4"/>
    <p:sldId id="265" r:id="rId5"/>
    <p:sldId id="262" r:id="rId6"/>
    <p:sldId id="266" r:id="rId7"/>
    <p:sldId id="267" r:id="rId8"/>
    <p:sldId id="268" r:id="rId9"/>
    <p:sldId id="269" r:id="rId10"/>
    <p:sldId id="270" r:id="rId11"/>
    <p:sldId id="271" r:id="rId12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BF784D"/>
    <a:srgbClr val="8C7953"/>
    <a:srgbClr val="EBECE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34"/>
    <p:restoredTop sz="95865"/>
  </p:normalViewPr>
  <p:slideViewPr>
    <p:cSldViewPr snapToGrid="0" snapToObjects="1">
      <p:cViewPr varScale="1">
        <p:scale>
          <a:sx n="66" d="100"/>
          <a:sy n="66" d="100"/>
        </p:scale>
        <p:origin x="-99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911BBB-D7E9-244D-A111-0F1B4EEBCC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8FCAD8C-CC5B-A749-B9E1-AD5BDCF53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E7EAB51-37F5-9846-A5F6-AFDD9237F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49C7-6ACD-E148-B9E1-1CA6FDC42646}" type="datetimeFigureOut">
              <a:rPr lang="uk-UA" smtClean="0"/>
              <a:pPr/>
              <a:t>16.09.2024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D88A2F5-7F15-6643-B60A-5BF7CAD23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26A8993-9846-E441-9C9B-CD24F8AB2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FF7F-7B36-6E44-86B8-64A0C065345A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1915E52-97BC-C842-A565-8D6D5D9ACB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92125" y="0"/>
            <a:ext cx="10299875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7E357AE-1F2A-1041-815D-4FAE9D0362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79210"/>
          <a:stretch/>
        </p:blipFill>
        <p:spPr>
          <a:xfrm flipH="1">
            <a:off x="1" y="0"/>
            <a:ext cx="21413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4366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DEA90F-F1EA-B049-BE7C-10A17BF31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74A5000-4294-164F-A461-1AE9C0D77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E877B5-C856-D54D-85CD-48B668810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49C7-6ACD-E148-B9E1-1CA6FDC42646}" type="datetimeFigureOut">
              <a:rPr lang="uk-UA" smtClean="0"/>
              <a:pPr/>
              <a:t>16.09.2024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9384C39-F19A-474D-B2FB-90BF0C7B5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5E5032-0DDB-824C-814E-D17848F37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FF7F-7B36-6E44-86B8-64A0C065345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663507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B775C4-F544-6A44-A7FF-EDD7813FD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D84B628-B419-8145-A290-5163D45AB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251420-473C-CA47-96C6-1F10CA9AC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49C7-6ACD-E148-B9E1-1CA6FDC42646}" type="datetimeFigureOut">
              <a:rPr lang="uk-UA" smtClean="0"/>
              <a:pPr/>
              <a:t>16.09.2024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D1B0C0F-0C89-D842-BD5C-D04ECB670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8C899D7-140E-A847-99C3-0969F8241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FF7F-7B36-6E44-86B8-64A0C065345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92279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237612-2E23-D94B-B484-78207891B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C542875-73EC-854F-93CD-7E77A98DE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1963E1E-08D7-B948-9D86-CCF2D7E49B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992A078-AF47-1843-B201-E0B35BA04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49C7-6ACD-E148-B9E1-1CA6FDC42646}" type="datetimeFigureOut">
              <a:rPr lang="uk-UA" smtClean="0"/>
              <a:pPr/>
              <a:t>16.09.2024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856EDC8-A7E5-8749-92A4-BEFE1FA6A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18B54F5-A1F0-E14E-997B-2A2F82168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FF7F-7B36-6E44-86B8-64A0C065345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01222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D52F31-B9A7-3B47-8BC0-3B129BD4F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CF13312-F08E-E14F-865C-C141C002A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83D9BDC-72C4-324C-A3E4-ECCB5D89C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94F969C-095B-9348-9069-5977B50FF1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753298A-8953-9E44-8F0D-D162900208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EE64006-8456-2240-857C-4D15910F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49C7-6ACD-E148-B9E1-1CA6FDC42646}" type="datetimeFigureOut">
              <a:rPr lang="uk-UA" smtClean="0"/>
              <a:pPr/>
              <a:t>16.09.2024</a:t>
            </a:fld>
            <a:endParaRPr lang="uk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F065AEF-9DFF-6442-B865-64B18AD54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F4A254D-56E5-3A43-84DC-FDD8E06B4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FF7F-7B36-6E44-86B8-64A0C065345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21532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66B376-8AAC-B244-96DC-9C377CDF7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FCEB79F-5813-7E47-A933-1A43CF52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49C7-6ACD-E148-B9E1-1CA6FDC42646}" type="datetimeFigureOut">
              <a:rPr lang="uk-UA" smtClean="0"/>
              <a:pPr/>
              <a:t>16.09.2024</a:t>
            </a:fld>
            <a:endParaRPr lang="uk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D21E489-76D4-EE4C-9608-9EF1A987C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A56C65-4890-5849-8A00-A6888EE75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FF7F-7B36-6E44-86B8-64A0C065345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40392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8E0BD80-6CBF-2C40-9C96-675341EC1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49C7-6ACD-E148-B9E1-1CA6FDC42646}" type="datetimeFigureOut">
              <a:rPr lang="uk-UA" smtClean="0"/>
              <a:pPr/>
              <a:t>16.09.2024</a:t>
            </a:fld>
            <a:endParaRPr lang="uk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C20CA16-CE9C-F640-9AC2-EAB102CE9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92EC1C2-141B-2D40-987F-EC624BAE0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FF7F-7B36-6E44-86B8-64A0C065345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83912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0C6C2A-D407-7A4E-A63B-76F028F92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C55B72-051E-3947-B17A-A4BDE4CBA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A7937DD-7DB8-C142-AE63-339402E6B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51DF9C9-CAD3-B344-BF2A-E895F1AD7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49C7-6ACD-E148-B9E1-1CA6FDC42646}" type="datetimeFigureOut">
              <a:rPr lang="uk-UA" smtClean="0"/>
              <a:pPr/>
              <a:t>16.09.2024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54C051C-B25F-0449-AB8B-01098F0C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5DA2D44-9822-6542-99BB-81E4726D0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FF7F-7B36-6E44-86B8-64A0C065345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58203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374290-474C-C645-90F5-0AF27FABC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BDC5EBD-2649-C14B-97B7-E935F1B790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B321026-D706-D54C-AEEC-DAF1068DF4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F9110F3-0A12-9443-BCFE-240121AC1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49C7-6ACD-E148-B9E1-1CA6FDC42646}" type="datetimeFigureOut">
              <a:rPr lang="uk-UA" smtClean="0"/>
              <a:pPr/>
              <a:t>16.09.2024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226B371-39CD-F647-A64B-BD50060E6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0386A38-B5E8-4145-8AA6-AD8FA3EDA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FF7F-7B36-6E44-86B8-64A0C065345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88219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976340-4F97-2647-B300-21261CB38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504CEB9-A81E-AE43-8D51-0D94841949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B3A4E4-4A4D-5141-9E71-0BD45D385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49C7-6ACD-E148-B9E1-1CA6FDC42646}" type="datetimeFigureOut">
              <a:rPr lang="uk-UA" smtClean="0"/>
              <a:pPr/>
              <a:t>16.09.2024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AE5BCD5-89B7-8E47-A09C-4B50067DD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1E3CEC3-50BF-3745-B7DB-788801738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FF7F-7B36-6E44-86B8-64A0C065345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102980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D9E4A96-7AF7-E343-A285-338CED7129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D18C59E-ADAE-5549-81FF-5E550CFA9F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511E35A-B265-7347-B739-9129A427A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349C7-6ACD-E148-B9E1-1CA6FDC42646}" type="datetimeFigureOut">
              <a:rPr lang="uk-UA" smtClean="0"/>
              <a:pPr/>
              <a:t>16.09.2024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CBD874-3784-ED4B-B765-707F4423A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6FD13D4-0C52-0F4D-B482-016B70125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FF7F-7B36-6E44-86B8-64A0C065345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42976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33B584C-E7AA-E64F-97EC-834D40E098B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 rot="10800000">
            <a:off x="0" y="0"/>
            <a:ext cx="4067799" cy="27084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AF263D8-B5A0-964F-9F48-A5349EF31C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r="68487"/>
          <a:stretch/>
        </p:blipFill>
        <p:spPr>
          <a:xfrm rot="10800000" flipH="1">
            <a:off x="4038600" y="0"/>
            <a:ext cx="1281895" cy="27084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DF16746-919B-4C47-86FA-387A18E139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r="68487"/>
          <a:stretch/>
        </p:blipFill>
        <p:spPr>
          <a:xfrm rot="10800000">
            <a:off x="5161609" y="0"/>
            <a:ext cx="1281895" cy="27084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E7B638F-5717-AA43-9F81-53EA5D24FB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r="68487"/>
          <a:stretch/>
        </p:blipFill>
        <p:spPr>
          <a:xfrm rot="10800000" flipH="1">
            <a:off x="6318652" y="4408"/>
            <a:ext cx="1281895" cy="27084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1D7123E2-11F0-DA47-A896-BE83A204A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r="68487"/>
          <a:stretch/>
        </p:blipFill>
        <p:spPr>
          <a:xfrm rot="10800000">
            <a:off x="7441661" y="4408"/>
            <a:ext cx="1281895" cy="27084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08A3266-CA5F-B043-A824-D7EB469597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r="68487"/>
          <a:stretch/>
        </p:blipFill>
        <p:spPr>
          <a:xfrm rot="10800000" flipH="1">
            <a:off x="8564670" y="0"/>
            <a:ext cx="1281895" cy="27084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533E6540-55E3-9E4C-A596-48E564256D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r="68487"/>
          <a:stretch/>
        </p:blipFill>
        <p:spPr>
          <a:xfrm rot="10800000">
            <a:off x="9687679" y="0"/>
            <a:ext cx="1281895" cy="27084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2D4A046F-C8F8-4C4B-A612-31F977807D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r="68487"/>
          <a:stretch/>
        </p:blipFill>
        <p:spPr>
          <a:xfrm rot="10800000" flipH="1">
            <a:off x="10844723" y="0"/>
            <a:ext cx="1347278" cy="270847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F698F505-B1DA-754D-B986-9012A79D9523}"/>
              </a:ext>
            </a:extLst>
          </p:cNvPr>
          <p:cNvSpPr/>
          <p:nvPr userDrawn="1"/>
        </p:nvSpPr>
        <p:spPr>
          <a:xfrm>
            <a:off x="0" y="365125"/>
            <a:ext cx="12192000" cy="1325563"/>
          </a:xfrm>
          <a:prstGeom prst="rect">
            <a:avLst/>
          </a:prstGeom>
          <a:gradFill>
            <a:gsLst>
              <a:gs pos="0">
                <a:srgbClr val="E3E3E3">
                  <a:alpha val="0"/>
                </a:srgbClr>
              </a:gs>
              <a:gs pos="100000">
                <a:srgbClr val="EBECE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68DB4DFD-E603-9849-8E77-6CE783208838}"/>
              </a:ext>
            </a:extLst>
          </p:cNvPr>
          <p:cNvSpPr/>
          <p:nvPr userDrawn="1"/>
        </p:nvSpPr>
        <p:spPr>
          <a:xfrm>
            <a:off x="-1" y="1690688"/>
            <a:ext cx="12192001" cy="5167312"/>
          </a:xfrm>
          <a:prstGeom prst="rect">
            <a:avLst/>
          </a:prstGeom>
          <a:solidFill>
            <a:srgbClr val="EBE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54B10FE-629B-CC49-A3CA-8FBA0A7EC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434" y="307069"/>
            <a:ext cx="9008365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960411C-FAFC-F240-825D-C0C4DA65C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F9E050E-6DC8-2B48-ADA5-E5058B4F24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349C7-6ACD-E148-B9E1-1CA6FDC42646}" type="datetimeFigureOut">
              <a:rPr lang="uk-UA" smtClean="0"/>
              <a:pPr/>
              <a:t>16.09.2024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9C55768-369B-4145-AADF-6F2E5DBBE0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E8F7E6-5451-4749-8C01-8EC869F5A4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EFF7F-7B36-6E44-86B8-64A0C065345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368406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4CE9216-6482-0A40-9251-AF4A1BF189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7881" y="1450609"/>
            <a:ext cx="7745606" cy="3353620"/>
          </a:xfrm>
        </p:spPr>
        <p:txBody>
          <a:bodyPr>
            <a:normAutofit/>
          </a:bodyPr>
          <a:lstStyle/>
          <a:p>
            <a:pPr algn="l"/>
            <a:r>
              <a:rPr lang="kk-KZ" sz="4400" dirty="0" smtClean="0">
                <a:latin typeface="Arial Black" panose="020B0A04020102020204" pitchFamily="34" charset="0"/>
              </a:rPr>
              <a:t>Процесс</a:t>
            </a:r>
            <a:r>
              <a:rPr lang="ru-RU" sz="4400" dirty="0" smtClean="0">
                <a:latin typeface="Arial Black" panose="020B0A04020102020204" pitchFamily="34" charset="0"/>
              </a:rPr>
              <a:t> направления </a:t>
            </a:r>
            <a:br>
              <a:rPr lang="ru-RU" sz="4400" dirty="0" smtClean="0">
                <a:latin typeface="Arial Black" panose="020B0A04020102020204" pitchFamily="34" charset="0"/>
              </a:rPr>
            </a:br>
            <a:r>
              <a:rPr lang="ru-RU" sz="4400" dirty="0" smtClean="0">
                <a:latin typeface="Arial Black" panose="020B0A04020102020204" pitchFamily="34" charset="0"/>
              </a:rPr>
              <a:t>на прохождение практики через  </a:t>
            </a:r>
            <a:r>
              <a:rPr lang="en-US" sz="4400" dirty="0" smtClean="0">
                <a:solidFill>
                  <a:srgbClr val="EF7F11"/>
                </a:solidFill>
                <a:latin typeface="Arial Black" panose="020B0A04020102020204" pitchFamily="34" charset="0"/>
              </a:rPr>
              <a:t>Enbek.kz</a:t>
            </a:r>
            <a:endParaRPr lang="uk-UA" sz="4400" dirty="0">
              <a:solidFill>
                <a:srgbClr val="8C7953"/>
              </a:solidFill>
              <a:latin typeface="Seravek" panose="020B0503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634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/>
          <p:cNvSpPr/>
          <p:nvPr/>
        </p:nvSpPr>
        <p:spPr>
          <a:xfrm>
            <a:off x="0" y="2286538"/>
            <a:ext cx="12192000" cy="63954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9464801" y="1643166"/>
            <a:ext cx="1972381" cy="2161660"/>
          </a:xfrm>
          <a:prstGeom prst="rect">
            <a:avLst/>
          </a:prstGeom>
          <a:solidFill>
            <a:srgbClr val="E7C4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Блок-схема: ссылка на другую страницу 39"/>
          <p:cNvSpPr/>
          <p:nvPr/>
        </p:nvSpPr>
        <p:spPr>
          <a:xfrm rot="16200000">
            <a:off x="10201229" y="444832"/>
            <a:ext cx="838045" cy="2332029"/>
          </a:xfrm>
          <a:prstGeom prst="flowChartOffpageConnector">
            <a:avLst/>
          </a:prstGeom>
          <a:solidFill>
            <a:srgbClr val="BD92DE"/>
          </a:solidFill>
          <a:ln w="190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977517" y="1653651"/>
            <a:ext cx="2289107" cy="2161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ссылка на другую страницу 19"/>
          <p:cNvSpPr/>
          <p:nvPr/>
        </p:nvSpPr>
        <p:spPr>
          <a:xfrm rot="16200000">
            <a:off x="7888602" y="338421"/>
            <a:ext cx="838045" cy="2548241"/>
          </a:xfrm>
          <a:prstGeom prst="flowChartOffpageConnector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948433" y="1653652"/>
            <a:ext cx="1897458" cy="2161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931857" y="1665811"/>
            <a:ext cx="1897458" cy="2161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30117" y="1665810"/>
            <a:ext cx="2248338" cy="21467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ссылка на другую страницу 7"/>
          <p:cNvSpPr/>
          <p:nvPr/>
        </p:nvSpPr>
        <p:spPr>
          <a:xfrm rot="16200000">
            <a:off x="5585998" y="555957"/>
            <a:ext cx="838045" cy="2113174"/>
          </a:xfrm>
          <a:prstGeom prst="flowChartOffpageConnector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Блок-схема: ссылка на другую страницу 2"/>
          <p:cNvSpPr/>
          <p:nvPr/>
        </p:nvSpPr>
        <p:spPr>
          <a:xfrm rot="16200000">
            <a:off x="3586759" y="555959"/>
            <a:ext cx="838045" cy="2113174"/>
          </a:xfrm>
          <a:prstGeom prst="flowChartOffpageConnector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Блок-схема: ссылка на другую страницу 1"/>
          <p:cNvSpPr/>
          <p:nvPr/>
        </p:nvSpPr>
        <p:spPr>
          <a:xfrm rot="16200000">
            <a:off x="1364372" y="378658"/>
            <a:ext cx="838044" cy="2464376"/>
          </a:xfrm>
          <a:prstGeom prst="flowChartOffpageConnector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88948" y="1287679"/>
            <a:ext cx="1894323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15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сведений о студентах из ИС МП и МНВО</a:t>
            </a:r>
            <a:endParaRPr lang="ru-RU" sz="11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0595" y="1265414"/>
            <a:ext cx="154443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1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Получение сведений на </a:t>
            </a:r>
            <a:r>
              <a:rPr lang="en-US" sz="1150" b="1" dirty="0">
                <a:latin typeface="Arial" panose="020B0604020202020204" pitchFamily="34" charset="0"/>
                <a:cs typeface="Arial" panose="020B0604020202020204" pitchFamily="34" charset="0"/>
              </a:rPr>
              <a:t>Enbek.kz</a:t>
            </a:r>
            <a:endParaRPr lang="ru-RU" sz="11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kk-KZ" sz="115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24095" y="1289377"/>
            <a:ext cx="1600203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15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Регистрация студентов на </a:t>
            </a:r>
            <a:r>
              <a:rPr lang="en-US" sz="115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Enbek.kz</a:t>
            </a:r>
            <a:endParaRPr lang="ru-RU" sz="11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67568" y="2031564"/>
            <a:ext cx="188880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k-KZ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проекта резюме для прохождения практики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k-KZ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Рассылка СМС-сообщений с приглашением на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Enbek.kz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36002" y="2084838"/>
            <a:ext cx="188880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k-KZ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Переход по ссылке в СМС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Регистрация/ авторизация на портале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Enbek.kz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3274" y="1318454"/>
            <a:ext cx="213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1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2579" y="1285284"/>
            <a:ext cx="213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>
                <a:solidFill>
                  <a:srgbClr val="FFC000"/>
                </a:solidFill>
                <a:latin typeface="Arial Black" panose="020B0A04020102020204" pitchFamily="34" charset="0"/>
              </a:rPr>
              <a:t>2</a:t>
            </a:r>
            <a:endParaRPr lang="ru-RU" sz="3200" b="1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1867" y="1320153"/>
            <a:ext cx="213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3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0116" y="2021558"/>
            <a:ext cx="2248339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Внесение организациями образования сведений по студентам о предстоящей практике и актуализация </a:t>
            </a:r>
            <a:r>
              <a:rPr lang="ru-RU" sz="1100" smtClean="0">
                <a:latin typeface="Arial" panose="020B0604020202020204" pitchFamily="34" charset="0"/>
                <a:cs typeface="Arial" panose="020B0604020202020204" pitchFamily="34" charset="0"/>
              </a:rPr>
              <a:t>анкеты студента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Передача сведений (общие сведения,  сведения об образовании, о предстоящей практике)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34863" y="1302099"/>
            <a:ext cx="1625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1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Доступ к услугам </a:t>
            </a:r>
          </a:p>
          <a:p>
            <a:pPr algn="ctr"/>
            <a:r>
              <a:rPr lang="kk-KZ" sz="11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сервисам </a:t>
            </a:r>
          </a:p>
          <a:p>
            <a:pPr algn="ctr"/>
            <a:r>
              <a:rPr lang="en-US" sz="115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Enbek.kz</a:t>
            </a:r>
            <a:endParaRPr lang="ru-RU" sz="11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30952" y="1320152"/>
            <a:ext cx="213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4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2224" y="4975338"/>
            <a:ext cx="110647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Доступ к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крупнейшей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в Казахстане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базе вакансий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Возможность участия в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мерах содействия занятости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(молодежная практика, контракт поколений, первое рабочее место)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Удобный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гибкий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функционал поиска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Доступ ко всем подсистемам Цифровой экосистемы занятости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05285" y="3815150"/>
            <a:ext cx="2979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 Black" panose="020B0A04020102020204" pitchFamily="34" charset="0"/>
              </a:rPr>
              <a:t>МП/МНВО/</a:t>
            </a:r>
          </a:p>
          <a:p>
            <a:pPr algn="ctr"/>
            <a:r>
              <a:rPr lang="ru-RU" sz="1200" dirty="0" smtClean="0">
                <a:latin typeface="Arial Black" panose="020B0A04020102020204" pitchFamily="34" charset="0"/>
              </a:rPr>
              <a:t>Организации образования</a:t>
            </a:r>
            <a:endParaRPr lang="ru-RU" sz="1200" dirty="0">
              <a:latin typeface="Arial Black" panose="020B0A040201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171485" y="3815150"/>
            <a:ext cx="14742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 Black" panose="020B0A04020102020204" pitchFamily="34" charset="0"/>
              </a:rPr>
              <a:t>МТСЗН</a:t>
            </a:r>
            <a:endParaRPr lang="ru-RU" sz="1200" dirty="0">
              <a:latin typeface="Arial Black" panose="020B0A040201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60044" y="3815150"/>
            <a:ext cx="14742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 Black" panose="020B0A04020102020204" pitchFamily="34" charset="0"/>
              </a:rPr>
              <a:t>Студент</a:t>
            </a:r>
            <a:endParaRPr lang="ru-RU" sz="1200" dirty="0">
              <a:latin typeface="Arial Black" panose="020B0A040201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91182" y="3815150"/>
            <a:ext cx="14742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 Black" panose="020B0A04020102020204" pitchFamily="34" charset="0"/>
              </a:rPr>
              <a:t>Студент</a:t>
            </a:r>
            <a:endParaRPr lang="ru-RU" sz="1200" dirty="0">
              <a:latin typeface="Arial Black" panose="020B0A040201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7951" y="208696"/>
            <a:ext cx="8236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latin typeface="Arial Black" panose="020B0A04020102020204" pitchFamily="34" charset="0"/>
              </a:rPr>
              <a:t>Процесс</a:t>
            </a:r>
            <a:r>
              <a:rPr lang="ru-RU" b="1" dirty="0" smtClean="0">
                <a:latin typeface="Arial Black" panose="020B0A04020102020204" pitchFamily="34" charset="0"/>
              </a:rPr>
              <a:t> направления студентов организаций </a:t>
            </a:r>
            <a:r>
              <a:rPr lang="ru-RU" b="1" dirty="0" err="1" smtClean="0">
                <a:latin typeface="Arial Black" panose="020B0A04020102020204" pitchFamily="34" charset="0"/>
              </a:rPr>
              <a:t>ТиПО</a:t>
            </a:r>
            <a:r>
              <a:rPr lang="ru-RU" b="1" dirty="0" smtClean="0">
                <a:latin typeface="Arial Black" panose="020B0A04020102020204" pitchFamily="34" charset="0"/>
              </a:rPr>
              <a:t> и ВУЗ </a:t>
            </a:r>
          </a:p>
          <a:p>
            <a:r>
              <a:rPr lang="ru-RU" b="1" dirty="0" smtClean="0">
                <a:latin typeface="Arial Black" panose="020B0A04020102020204" pitchFamily="34" charset="0"/>
              </a:rPr>
              <a:t>на прохождение практики через  </a:t>
            </a:r>
            <a:r>
              <a:rPr lang="en-US" b="1" dirty="0" smtClean="0">
                <a:solidFill>
                  <a:srgbClr val="EF7F11"/>
                </a:solidFill>
                <a:latin typeface="Arial Black" panose="020B0A04020102020204" pitchFamily="34" charset="0"/>
              </a:rPr>
              <a:t>Enbek.kz</a:t>
            </a:r>
            <a:r>
              <a:rPr lang="ru-RU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ru-RU" b="1" dirty="0" smtClean="0">
                <a:latin typeface="Arial Black" panose="020B0A04020102020204" pitchFamily="34" charset="0"/>
              </a:rPr>
              <a:t> 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854519" y="1234869"/>
            <a:ext cx="162553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Мониторинг прохождения практики студентами</a:t>
            </a:r>
            <a:endParaRPr lang="ru-RU" sz="11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507225" y="2081679"/>
            <a:ext cx="19442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Направление сведений в МП/МНВО о прохождении практики (место прохождения практики, профессия и т.д.)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507671" y="1300336"/>
            <a:ext cx="213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5</a:t>
            </a:r>
            <a:endParaRPr lang="ru-RU" sz="3200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507225" y="3815150"/>
            <a:ext cx="1722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Arial Black" panose="020B0A04020102020204" pitchFamily="34" charset="0"/>
              </a:rPr>
              <a:t>МП/МНВО/МТСЗН</a:t>
            </a:r>
            <a:endParaRPr lang="ru-RU" sz="1200" dirty="0">
              <a:latin typeface="Arial Black" panose="020B0A04020102020204" pitchFamily="34" charset="0"/>
            </a:endParaRP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75818" y="6254640"/>
            <a:ext cx="1371600" cy="45841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5" name="Прямая соединительная линия 4"/>
          <p:cNvCxnSpPr/>
          <p:nvPr/>
        </p:nvCxnSpPr>
        <p:spPr>
          <a:xfrm flipH="1">
            <a:off x="945415" y="1298637"/>
            <a:ext cx="0" cy="564959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3465112" y="1300336"/>
            <a:ext cx="0" cy="564959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H="1">
            <a:off x="5434120" y="1300336"/>
            <a:ext cx="0" cy="564959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H="1">
            <a:off x="7476280" y="1300336"/>
            <a:ext cx="0" cy="564959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>
            <a:off x="9934784" y="1300336"/>
            <a:ext cx="0" cy="564959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324948" y="4371369"/>
            <a:ext cx="3059345" cy="5365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 для студента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flipH="1">
            <a:off x="326807" y="4378001"/>
            <a:ext cx="11471444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965086" y="2084837"/>
            <a:ext cx="23015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k-KZ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Дополнение и публикация резюме, созданного на основе сведений из МП/МНВО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Просмотр вакансий для практики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Получение рекомендаций на основе резюме</a:t>
            </a:r>
          </a:p>
        </p:txBody>
      </p:sp>
    </p:spTree>
    <p:extLst>
      <p:ext uri="{BB962C8B-B14F-4D97-AF65-F5344CB8AC3E}">
        <p14:creationId xmlns:p14="http://schemas.microsoft.com/office/powerpoint/2010/main" xmlns="" val="1336984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/>
          <p:cNvPicPr/>
          <p:nvPr/>
        </p:nvPicPr>
        <p:blipFill>
          <a:blip r:embed="rId2"/>
          <a:srcRect r="5190" b="6191"/>
          <a:stretch>
            <a:fillRect/>
          </a:stretch>
        </p:blipFill>
        <p:spPr>
          <a:xfrm>
            <a:off x="1957644" y="1418547"/>
            <a:ext cx="3330158" cy="17945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599" y="203200"/>
            <a:ext cx="8026401" cy="779463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cademy.kz" pitchFamily="2" charset="0"/>
              </a:rPr>
              <a:t>Инструкция по предоставлению Согласия на сбор и обработку персональных данных</a:t>
            </a:r>
            <a:endParaRPr lang="ru-RU" sz="3200" b="1" dirty="0">
              <a:latin typeface="Academy.kz" pitchFamily="2" charset="0"/>
            </a:endParaRPr>
          </a:p>
        </p:txBody>
      </p:sp>
      <p:grpSp>
        <p:nvGrpSpPr>
          <p:cNvPr id="4" name="组合 1">
            <a:extLst>
              <a:ext uri="{FF2B5EF4-FFF2-40B4-BE49-F238E27FC236}">
                <a16:creationId xmlns:a16="http://schemas.microsoft.com/office/drawing/2014/main" xmlns="" id="{2CF13DF9-9D71-FE42-AF70-897C1C1DDA1C}"/>
              </a:ext>
            </a:extLst>
          </p:cNvPr>
          <p:cNvGrpSpPr/>
          <p:nvPr/>
        </p:nvGrpSpPr>
        <p:grpSpPr>
          <a:xfrm>
            <a:off x="5186310" y="1922028"/>
            <a:ext cx="1819380" cy="3776112"/>
            <a:chOff x="4923304" y="1684213"/>
            <a:chExt cx="2229277" cy="4626854"/>
          </a:xfrm>
        </p:grpSpPr>
        <p:sp>
          <p:nvSpPr>
            <p:cNvPr id="5" name="Freeform 4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71CEFFB3-47C7-9F42-940E-4532F34282FE}"/>
                </a:ext>
              </a:extLst>
            </p:cNvPr>
            <p:cNvSpPr/>
            <p:nvPr/>
          </p:nvSpPr>
          <p:spPr>
            <a:xfrm>
              <a:off x="5793154" y="2315778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6" name="Freeform 5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4923B1A9-4BDE-6945-AA3B-2466172733B1}"/>
                </a:ext>
              </a:extLst>
            </p:cNvPr>
            <p:cNvSpPr/>
            <p:nvPr/>
          </p:nvSpPr>
          <p:spPr>
            <a:xfrm>
              <a:off x="5306522" y="3320269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7" name="Freeform 6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EC874660-1513-6B4C-A80F-AD05AC09EF91}"/>
                </a:ext>
              </a:extLst>
            </p:cNvPr>
            <p:cNvSpPr/>
            <p:nvPr/>
          </p:nvSpPr>
          <p:spPr>
            <a:xfrm>
              <a:off x="5793154" y="4299283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>
                <a:solidFill>
                  <a:srgbClr val="595959">
                    <a:hueOff val="0"/>
                    <a:satOff val="0"/>
                    <a:lumOff val="0"/>
                    <a:alphaOff val="0"/>
                  </a:srgb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8" name="Freeform 7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3508B5E7-F1C4-5840-B4ED-8A32086E06B6}"/>
                </a:ext>
              </a:extLst>
            </p:cNvPr>
            <p:cNvSpPr/>
            <p:nvPr/>
          </p:nvSpPr>
          <p:spPr>
            <a:xfrm>
              <a:off x="5306522" y="5329250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grpSp>
          <p:nvGrpSpPr>
            <p:cNvPr id="9" name="Group 8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6078E9E7-6F42-AA41-B27E-49151C597E61}"/>
                </a:ext>
              </a:extLst>
            </p:cNvPr>
            <p:cNvGrpSpPr/>
            <p:nvPr/>
          </p:nvGrpSpPr>
          <p:grpSpPr>
            <a:xfrm>
              <a:off x="5407972" y="3693193"/>
              <a:ext cx="1744609" cy="1744787"/>
              <a:chOff x="5466028" y="3573608"/>
              <a:chExt cx="1744609" cy="1744787"/>
            </a:xfrm>
          </p:grpSpPr>
          <p:sp>
            <p:nvSpPr>
              <p:cNvPr id="19" name="Circular Arrow 18">
                <a:extLst>
                  <a:ext uri="{FF2B5EF4-FFF2-40B4-BE49-F238E27FC236}">
                    <a16:creationId xmlns:a16="http://schemas.microsoft.com/office/drawing/2014/main" xmlns="" id="{5902EFAC-1100-0B4D-B407-081ABAE3A1BA}"/>
                  </a:ext>
                </a:extLst>
              </p:cNvPr>
              <p:cNvSpPr/>
              <p:nvPr/>
            </p:nvSpPr>
            <p:spPr>
              <a:xfrm>
                <a:off x="5466028" y="357360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3500000"/>
                  <a:gd name="adj5" fmla="val 12500"/>
                </a:avLst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xmlns="" id="{071EED87-77EF-6F44-B9CE-7EA034B2AE80}"/>
                  </a:ext>
                </a:extLst>
              </p:cNvPr>
              <p:cNvSpPr/>
              <p:nvPr/>
            </p:nvSpPr>
            <p:spPr>
              <a:xfrm>
                <a:off x="6018081" y="4121528"/>
                <a:ext cx="584388" cy="584388"/>
              </a:xfrm>
              <a:prstGeom prst="ellipse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C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0" name="Group 9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EC07C967-B5E6-C74E-AD2A-BD40C8779A11}"/>
                </a:ext>
              </a:extLst>
            </p:cNvPr>
            <p:cNvGrpSpPr/>
            <p:nvPr/>
          </p:nvGrpSpPr>
          <p:grpSpPr>
            <a:xfrm>
              <a:off x="5047662" y="4811504"/>
              <a:ext cx="1498839" cy="1499563"/>
              <a:chOff x="5105718" y="4691919"/>
              <a:chExt cx="1498839" cy="1499563"/>
            </a:xfrm>
          </p:grpSpPr>
          <p:sp>
            <p:nvSpPr>
              <p:cNvPr id="17" name="Block Arc 16">
                <a:extLst>
                  <a:ext uri="{FF2B5EF4-FFF2-40B4-BE49-F238E27FC236}">
                    <a16:creationId xmlns:a16="http://schemas.microsoft.com/office/drawing/2014/main" xmlns="" id="{08140BC7-A757-D249-BBA3-C76DDE88ECC3}"/>
                  </a:ext>
                </a:extLst>
              </p:cNvPr>
              <p:cNvSpPr/>
              <p:nvPr/>
            </p:nvSpPr>
            <p:spPr>
              <a:xfrm>
                <a:off x="5105718" y="4691919"/>
                <a:ext cx="1498839" cy="1499563"/>
              </a:xfrm>
              <a:prstGeom prst="blockArc">
                <a:avLst>
                  <a:gd name="adj1" fmla="val 0"/>
                  <a:gd name="adj2" fmla="val 18900000"/>
                  <a:gd name="adj3" fmla="val 12740"/>
                </a:avLst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xmlns="" id="{86143A44-E28B-A447-93A8-496C9D0434CE}"/>
                  </a:ext>
                </a:extLst>
              </p:cNvPr>
              <p:cNvSpPr/>
              <p:nvPr/>
            </p:nvSpPr>
            <p:spPr>
              <a:xfrm>
                <a:off x="5576543" y="5163711"/>
                <a:ext cx="584388" cy="584388"/>
              </a:xfrm>
              <a:prstGeom prst="ellipse">
                <a:avLst/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D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1" name="Group 10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BF41C622-7D5B-1F47-A66C-11A27984D68B}"/>
                </a:ext>
              </a:extLst>
            </p:cNvPr>
            <p:cNvGrpSpPr/>
            <p:nvPr/>
          </p:nvGrpSpPr>
          <p:grpSpPr>
            <a:xfrm>
              <a:off x="4923304" y="2686852"/>
              <a:ext cx="1744609" cy="1744787"/>
              <a:chOff x="4981360" y="2567267"/>
              <a:chExt cx="1744609" cy="1744787"/>
            </a:xfrm>
          </p:grpSpPr>
          <p:sp>
            <p:nvSpPr>
              <p:cNvPr id="15" name="Shape 14">
                <a:extLst>
                  <a:ext uri="{FF2B5EF4-FFF2-40B4-BE49-F238E27FC236}">
                    <a16:creationId xmlns:a16="http://schemas.microsoft.com/office/drawing/2014/main" xmlns="" id="{E6D6344C-31DC-3946-8046-46F889444BA7}"/>
                  </a:ext>
                </a:extLst>
              </p:cNvPr>
              <p:cNvSpPr/>
              <p:nvPr/>
            </p:nvSpPr>
            <p:spPr>
              <a:xfrm>
                <a:off x="4981360" y="2567267"/>
                <a:ext cx="1744609" cy="1744787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8900000"/>
                  <a:gd name="adj5" fmla="val 12500"/>
                </a:avLst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xmlns="" id="{2BAE6471-CFF3-B945-8CF5-5C02EB1795E7}"/>
                  </a:ext>
                </a:extLst>
              </p:cNvPr>
              <p:cNvSpPr/>
              <p:nvPr/>
            </p:nvSpPr>
            <p:spPr>
              <a:xfrm>
                <a:off x="5576543" y="3163803"/>
                <a:ext cx="584388" cy="584388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B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2" name="Group 11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163EDCB4-DCC1-3045-92AB-BF51E47552F4}"/>
                </a:ext>
              </a:extLst>
            </p:cNvPr>
            <p:cNvGrpSpPr/>
            <p:nvPr/>
          </p:nvGrpSpPr>
          <p:grpSpPr>
            <a:xfrm>
              <a:off x="5407972" y="1684213"/>
              <a:ext cx="1744609" cy="1744787"/>
              <a:chOff x="5466028" y="1564628"/>
              <a:chExt cx="1744609" cy="1744787"/>
            </a:xfrm>
          </p:grpSpPr>
          <p:sp>
            <p:nvSpPr>
              <p:cNvPr id="13" name="Circular Arrow 12">
                <a:extLst>
                  <a:ext uri="{FF2B5EF4-FFF2-40B4-BE49-F238E27FC236}">
                    <a16:creationId xmlns:a16="http://schemas.microsoft.com/office/drawing/2014/main" xmlns="" id="{83C2A2E4-05E2-EB4D-8DD5-4DC8E18C862B}"/>
                  </a:ext>
                </a:extLst>
              </p:cNvPr>
              <p:cNvSpPr/>
              <p:nvPr/>
            </p:nvSpPr>
            <p:spPr>
              <a:xfrm>
                <a:off x="5466028" y="156462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xmlns="" id="{C595AE00-7FD9-3E42-893F-83785B60F62B}"/>
                  </a:ext>
                </a:extLst>
              </p:cNvPr>
              <p:cNvSpPr/>
              <p:nvPr/>
            </p:nvSpPr>
            <p:spPr>
              <a:xfrm>
                <a:off x="6050547" y="2147096"/>
                <a:ext cx="584388" cy="5843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A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21" name="组合 33">
            <a:extLst>
              <a:ext uri="{FF2B5EF4-FFF2-40B4-BE49-F238E27FC236}">
                <a16:creationId xmlns:a16="http://schemas.microsoft.com/office/drawing/2014/main" xmlns="" id="{AB3F148F-6E87-5B42-BA04-3BC69914313D}"/>
              </a:ext>
            </a:extLst>
          </p:cNvPr>
          <p:cNvGrpSpPr/>
          <p:nvPr/>
        </p:nvGrpSpPr>
        <p:grpSpPr>
          <a:xfrm>
            <a:off x="7370971" y="982663"/>
            <a:ext cx="4416914" cy="939365"/>
            <a:chOff x="874714" y="3145780"/>
            <a:chExt cx="4416914" cy="939365"/>
          </a:xfrm>
        </p:grpSpPr>
        <p:sp>
          <p:nvSpPr>
            <p:cNvPr id="22" name="矩形 34">
              <a:extLst>
                <a:ext uri="{FF2B5EF4-FFF2-40B4-BE49-F238E27FC236}">
                  <a16:creationId xmlns:a16="http://schemas.microsoft.com/office/drawing/2014/main" xmlns="" id="{E89AE25D-A166-8C47-9C23-5F94FB141FA3}"/>
                </a:ext>
              </a:extLst>
            </p:cNvPr>
            <p:cNvSpPr/>
            <p:nvPr/>
          </p:nvSpPr>
          <p:spPr>
            <a:xfrm>
              <a:off x="874714" y="3800644"/>
              <a:ext cx="2717424" cy="28450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矩形 35">
              <a:extLst>
                <a:ext uri="{FF2B5EF4-FFF2-40B4-BE49-F238E27FC236}">
                  <a16:creationId xmlns:a16="http://schemas.microsoft.com/office/drawing/2014/main" xmlns="" id="{39A755D7-D049-4F44-8DD1-7C70AB604316}"/>
                </a:ext>
              </a:extLst>
            </p:cNvPr>
            <p:cNvSpPr/>
            <p:nvPr/>
          </p:nvSpPr>
          <p:spPr>
            <a:xfrm>
              <a:off x="874714" y="3145780"/>
              <a:ext cx="4416914" cy="523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/>
              <a:r>
                <a:rPr lang="en-US" sz="28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Academy.kz" pitchFamily="2" charset="0"/>
                </a:rPr>
                <a:t>B</a:t>
              </a:r>
              <a:r>
                <a:rPr lang="kk-KZ" dirty="0" smtClean="0">
                  <a:latin typeface="Academy.kz" pitchFamily="2" charset="0"/>
                </a:rPr>
                <a:t> Выберите </a:t>
              </a:r>
              <a:r>
                <a:rPr lang="ru-RU" dirty="0" smtClean="0">
                  <a:latin typeface="Academy.kz" pitchFamily="2" charset="0"/>
                </a:rPr>
                <a:t>«</a:t>
              </a:r>
              <a:r>
                <a:rPr lang="en-US" dirty="0" err="1" smtClean="0">
                  <a:latin typeface="Academy.kz" pitchFamily="2" charset="0"/>
                </a:rPr>
                <a:t>Bilim</a:t>
              </a:r>
              <a:r>
                <a:rPr lang="ru-RU" dirty="0" smtClean="0">
                  <a:latin typeface="Academy.kz" pitchFamily="2" charset="0"/>
                </a:rPr>
                <a:t>» </a:t>
              </a:r>
              <a:r>
                <a:rPr lang="kk-KZ" dirty="0" smtClean="0">
                  <a:latin typeface="Academy.kz" pitchFamily="2" charset="0"/>
                </a:rPr>
                <a:t>из списка сервисов</a:t>
              </a:r>
              <a:endParaRPr lang="ru-RU" dirty="0">
                <a:latin typeface="Academy.kz" pitchFamily="2" charset="0"/>
              </a:endParaRPr>
            </a:p>
          </p:txBody>
        </p:sp>
      </p:grpSp>
      <p:grpSp>
        <p:nvGrpSpPr>
          <p:cNvPr id="24" name="组合 36">
            <a:extLst>
              <a:ext uri="{FF2B5EF4-FFF2-40B4-BE49-F238E27FC236}">
                <a16:creationId xmlns:a16="http://schemas.microsoft.com/office/drawing/2014/main" xmlns="" id="{FCC9E676-400C-884C-BF17-B262D0222AF0}"/>
              </a:ext>
            </a:extLst>
          </p:cNvPr>
          <p:cNvGrpSpPr/>
          <p:nvPr/>
        </p:nvGrpSpPr>
        <p:grpSpPr>
          <a:xfrm>
            <a:off x="7005690" y="3431908"/>
            <a:ext cx="5186310" cy="1446241"/>
            <a:chOff x="221432" y="2638904"/>
            <a:chExt cx="5186310" cy="1446241"/>
          </a:xfrm>
        </p:grpSpPr>
        <p:sp>
          <p:nvSpPr>
            <p:cNvPr id="25" name="矩形 40">
              <a:extLst>
                <a:ext uri="{FF2B5EF4-FFF2-40B4-BE49-F238E27FC236}">
                  <a16:creationId xmlns:a16="http://schemas.microsoft.com/office/drawing/2014/main" xmlns="" id="{417635EC-A970-BA42-9075-98EA3A76F4B2}"/>
                </a:ext>
              </a:extLst>
            </p:cNvPr>
            <p:cNvSpPr/>
            <p:nvPr/>
          </p:nvSpPr>
          <p:spPr>
            <a:xfrm>
              <a:off x="874713" y="3800644"/>
              <a:ext cx="2717425" cy="28450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6" name="矩形 41">
              <a:extLst>
                <a:ext uri="{FF2B5EF4-FFF2-40B4-BE49-F238E27FC236}">
                  <a16:creationId xmlns:a16="http://schemas.microsoft.com/office/drawing/2014/main" xmlns="" id="{45901CF8-3E82-2249-A55F-E65587DB8B94}"/>
                </a:ext>
              </a:extLst>
            </p:cNvPr>
            <p:cNvSpPr/>
            <p:nvPr/>
          </p:nvSpPr>
          <p:spPr>
            <a:xfrm>
              <a:off x="221432" y="2638904"/>
              <a:ext cx="5186310" cy="113261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just"/>
              <a:r>
                <a:rPr lang="en-US" sz="28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Academy.kz" pitchFamily="2" charset="0"/>
                </a:rPr>
                <a:t>D</a:t>
              </a:r>
              <a:r>
                <a:rPr lang="en-US" dirty="0" smtClean="0">
                  <a:latin typeface="Academy.kz" pitchFamily="2" charset="0"/>
                </a:rPr>
                <a:t> </a:t>
              </a:r>
              <a:r>
                <a:rPr lang="ru-RU" dirty="0" smtClean="0">
                  <a:latin typeface="Academy.kz" pitchFamily="2" charset="0"/>
                </a:rPr>
                <a:t>После </a:t>
              </a:r>
              <a:r>
                <a:rPr lang="ru-RU" dirty="0" smtClean="0">
                  <a:latin typeface="Academy.kz" pitchFamily="2" charset="0"/>
                </a:rPr>
                <a:t>успешного подписания формируется </a:t>
              </a:r>
              <a:r>
                <a:rPr lang="en-US" dirty="0" smtClean="0">
                  <a:latin typeface="Academy.kz" pitchFamily="2" charset="0"/>
                </a:rPr>
                <a:t>QR</a:t>
              </a:r>
              <a:r>
                <a:rPr lang="kk-KZ" dirty="0" smtClean="0">
                  <a:latin typeface="Academy.kz" pitchFamily="2" charset="0"/>
                </a:rPr>
                <a:t> код подписи и</a:t>
              </a:r>
              <a:r>
                <a:rPr lang="ru-RU" dirty="0" smtClean="0">
                  <a:latin typeface="Academy.kz" pitchFamily="2" charset="0"/>
                </a:rPr>
                <a:t> документ доступен для скачивания </a:t>
              </a:r>
            </a:p>
            <a:p>
              <a:pPr algn="just">
                <a:lnSpc>
                  <a:spcPct val="120000"/>
                </a:lnSpc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27" name="组合 42">
            <a:extLst>
              <a:ext uri="{FF2B5EF4-FFF2-40B4-BE49-F238E27FC236}">
                <a16:creationId xmlns:a16="http://schemas.microsoft.com/office/drawing/2014/main" xmlns="" id="{A9D422EA-1810-434F-AD1C-C6EFD4D7926B}"/>
              </a:ext>
            </a:extLst>
          </p:cNvPr>
          <p:cNvGrpSpPr/>
          <p:nvPr/>
        </p:nvGrpSpPr>
        <p:grpSpPr>
          <a:xfrm>
            <a:off x="122565" y="507390"/>
            <a:ext cx="4882981" cy="2990205"/>
            <a:chOff x="-473855" y="1094940"/>
            <a:chExt cx="4882981" cy="2990205"/>
          </a:xfrm>
        </p:grpSpPr>
        <p:sp>
          <p:nvSpPr>
            <p:cNvPr id="28" name="矩形 43">
              <a:extLst>
                <a:ext uri="{FF2B5EF4-FFF2-40B4-BE49-F238E27FC236}">
                  <a16:creationId xmlns:a16="http://schemas.microsoft.com/office/drawing/2014/main" xmlns="" id="{82704E1F-46D9-6B43-97A4-2F15CECE3B46}"/>
                </a:ext>
              </a:extLst>
            </p:cNvPr>
            <p:cNvSpPr/>
            <p:nvPr/>
          </p:nvSpPr>
          <p:spPr>
            <a:xfrm>
              <a:off x="1493637" y="3800644"/>
              <a:ext cx="2915489" cy="28450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9" name="矩形 44">
              <a:extLst>
                <a:ext uri="{FF2B5EF4-FFF2-40B4-BE49-F238E27FC236}">
                  <a16:creationId xmlns:a16="http://schemas.microsoft.com/office/drawing/2014/main" xmlns="" id="{5F473D60-3840-964A-AE77-4B3A3E9A8C54}"/>
                </a:ext>
              </a:extLst>
            </p:cNvPr>
            <p:cNvSpPr/>
            <p:nvPr/>
          </p:nvSpPr>
          <p:spPr>
            <a:xfrm>
              <a:off x="-473855" y="1094940"/>
              <a:ext cx="4729809" cy="107721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/>
              <a:r>
                <a:rPr lang="en-US" sz="28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Academy.kz" pitchFamily="2" charset="0"/>
                </a:rPr>
                <a:t>A</a:t>
              </a:r>
              <a:r>
                <a:rPr lang="ru-RU" dirty="0" smtClean="0">
                  <a:latin typeface="Academy.kz" pitchFamily="2" charset="0"/>
                </a:rPr>
                <a:t> Скачайте </a:t>
              </a:r>
              <a:r>
                <a:rPr lang="ru-RU" dirty="0" smtClean="0">
                  <a:latin typeface="Academy.kz" pitchFamily="2" charset="0"/>
                </a:rPr>
                <a:t>приложение </a:t>
              </a:r>
              <a:r>
                <a:rPr lang="en-US" dirty="0" err="1" smtClean="0">
                  <a:latin typeface="Academy.kz" pitchFamily="2" charset="0"/>
                </a:rPr>
                <a:t>eGov</a:t>
              </a:r>
              <a:r>
                <a:rPr lang="en-US" dirty="0" smtClean="0">
                  <a:latin typeface="Academy.kz" pitchFamily="2" charset="0"/>
                </a:rPr>
                <a:t> mobile </a:t>
              </a:r>
              <a:r>
                <a:rPr lang="kk-KZ" dirty="0" smtClean="0">
                  <a:latin typeface="Academy.kz" pitchFamily="2" charset="0"/>
                </a:rPr>
                <a:t>на телефон, авторизуйтесь или пройдите регистрацию</a:t>
              </a:r>
              <a:endParaRPr lang="ru-RU" dirty="0">
                <a:latin typeface="Academy.kz" pitchFamily="2" charset="0"/>
              </a:endParaRPr>
            </a:p>
          </p:txBody>
        </p:sp>
      </p:grpSp>
      <p:grpSp>
        <p:nvGrpSpPr>
          <p:cNvPr id="30" name="组合 45">
            <a:extLst>
              <a:ext uri="{FF2B5EF4-FFF2-40B4-BE49-F238E27FC236}">
                <a16:creationId xmlns:a16="http://schemas.microsoft.com/office/drawing/2014/main" xmlns="" id="{B319FABD-12D4-9F47-BB31-547FED1FC8BD}"/>
              </a:ext>
            </a:extLst>
          </p:cNvPr>
          <p:cNvGrpSpPr/>
          <p:nvPr/>
        </p:nvGrpSpPr>
        <p:grpSpPr>
          <a:xfrm>
            <a:off x="122565" y="3131509"/>
            <a:ext cx="5165237" cy="2155110"/>
            <a:chOff x="-473855" y="1930035"/>
            <a:chExt cx="5165237" cy="2155110"/>
          </a:xfrm>
        </p:grpSpPr>
        <p:sp>
          <p:nvSpPr>
            <p:cNvPr id="31" name="矩形 46">
              <a:extLst>
                <a:ext uri="{FF2B5EF4-FFF2-40B4-BE49-F238E27FC236}">
                  <a16:creationId xmlns:a16="http://schemas.microsoft.com/office/drawing/2014/main" xmlns="" id="{2AF631A7-3775-1E48-B488-C1601D94D94D}"/>
                </a:ext>
              </a:extLst>
            </p:cNvPr>
            <p:cNvSpPr/>
            <p:nvPr/>
          </p:nvSpPr>
          <p:spPr>
            <a:xfrm>
              <a:off x="1493637" y="3800644"/>
              <a:ext cx="2915489" cy="28450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32" name="矩形 47">
              <a:extLst>
                <a:ext uri="{FF2B5EF4-FFF2-40B4-BE49-F238E27FC236}">
                  <a16:creationId xmlns:a16="http://schemas.microsoft.com/office/drawing/2014/main" xmlns="" id="{B87F231D-97BD-884B-99C6-7D2EE964690C}"/>
                </a:ext>
              </a:extLst>
            </p:cNvPr>
            <p:cNvSpPr/>
            <p:nvPr/>
          </p:nvSpPr>
          <p:spPr>
            <a:xfrm>
              <a:off x="-473855" y="1930035"/>
              <a:ext cx="5165237" cy="135421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/>
              <a:r>
                <a:rPr lang="en-US" sz="28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C</a:t>
              </a:r>
              <a:r>
                <a:rPr lang="en-US" dirty="0" smtClean="0"/>
                <a:t> </a:t>
              </a:r>
              <a:r>
                <a:rPr lang="ru-RU" dirty="0" smtClean="0">
                  <a:latin typeface="Academy.kz" pitchFamily="2" charset="0"/>
                </a:rPr>
                <a:t>Перейдите </a:t>
              </a:r>
              <a:r>
                <a:rPr lang="ru-RU" dirty="0" smtClean="0">
                  <a:latin typeface="Academy.kz" pitchFamily="2" charset="0"/>
                </a:rPr>
                <a:t>в раздел «Согласие на сбор и обработку персональных данных», ознакомитесь с текстом согласия и нажмите кнопку «Подписать» в нижней части экрана</a:t>
              </a:r>
              <a:endParaRPr lang="ru-RU" dirty="0">
                <a:latin typeface="Academy.kz" pitchFamily="2" charset="0"/>
              </a:endParaRPr>
            </a:p>
          </p:txBody>
        </p:sp>
      </p:grpSp>
      <p:pic>
        <p:nvPicPr>
          <p:cNvPr id="34" name="Рисунок 33"/>
          <p:cNvPicPr/>
          <p:nvPr/>
        </p:nvPicPr>
        <p:blipFill>
          <a:blip r:embed="rId3"/>
          <a:stretch>
            <a:fillRect/>
          </a:stretch>
        </p:blipFill>
        <p:spPr>
          <a:xfrm>
            <a:off x="7370971" y="1584608"/>
            <a:ext cx="2007541" cy="1880615"/>
          </a:xfrm>
          <a:prstGeom prst="rect">
            <a:avLst/>
          </a:prstGeom>
        </p:spPr>
      </p:pic>
      <p:pic>
        <p:nvPicPr>
          <p:cNvPr id="35" name="Рисунок 34"/>
          <p:cNvPicPr/>
          <p:nvPr/>
        </p:nvPicPr>
        <p:blipFill>
          <a:blip r:embed="rId4"/>
          <a:srcRect l="15958" t="13985" b="12976"/>
          <a:stretch>
            <a:fillRect/>
          </a:stretch>
        </p:blipFill>
        <p:spPr>
          <a:xfrm>
            <a:off x="9596226" y="1584608"/>
            <a:ext cx="2191659" cy="1847300"/>
          </a:xfrm>
          <a:prstGeom prst="rect">
            <a:avLst/>
          </a:prstGeom>
        </p:spPr>
      </p:pic>
      <p:pic>
        <p:nvPicPr>
          <p:cNvPr id="36" name="Рисунок 35"/>
          <p:cNvPicPr/>
          <p:nvPr/>
        </p:nvPicPr>
        <p:blipFill>
          <a:blip r:embed="rId5"/>
          <a:srcRect b="20969"/>
          <a:stretch>
            <a:fillRect/>
          </a:stretch>
        </p:blipFill>
        <p:spPr>
          <a:xfrm>
            <a:off x="311250" y="4485726"/>
            <a:ext cx="2431950" cy="2254611"/>
          </a:xfrm>
          <a:prstGeom prst="rect">
            <a:avLst/>
          </a:prstGeom>
        </p:spPr>
      </p:pic>
      <p:pic>
        <p:nvPicPr>
          <p:cNvPr id="37" name="Рисунок 36"/>
          <p:cNvPicPr/>
          <p:nvPr/>
        </p:nvPicPr>
        <p:blipFill>
          <a:blip r:embed="rId6"/>
          <a:srcRect b="18686"/>
          <a:stretch>
            <a:fillRect/>
          </a:stretch>
        </p:blipFill>
        <p:spPr>
          <a:xfrm>
            <a:off x="2743200" y="4244827"/>
            <a:ext cx="2544602" cy="2495510"/>
          </a:xfrm>
          <a:prstGeom prst="rect">
            <a:avLst/>
          </a:prstGeom>
        </p:spPr>
      </p:pic>
      <p:pic>
        <p:nvPicPr>
          <p:cNvPr id="38" name="Рисунок 37"/>
          <p:cNvPicPr/>
          <p:nvPr/>
        </p:nvPicPr>
        <p:blipFill>
          <a:blip r:embed="rId7"/>
          <a:stretch>
            <a:fillRect/>
          </a:stretch>
        </p:blipFill>
        <p:spPr>
          <a:xfrm>
            <a:off x="7982857" y="4164283"/>
            <a:ext cx="2393539" cy="257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244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335314"/>
            <a:ext cx="10515600" cy="4351338"/>
          </a:xfrm>
        </p:spPr>
        <p:txBody>
          <a:bodyPr/>
          <a:lstStyle/>
          <a:p>
            <a:pPr>
              <a:buFontTx/>
              <a:buChar char="-"/>
            </a:pPr>
            <a:r>
              <a:rPr lang="ru-RU" dirty="0" smtClean="0">
                <a:solidFill>
                  <a:srgbClr val="FF0000"/>
                </a:solidFill>
              </a:rPr>
              <a:t>За несовершеннолетних студентов согласие делает родитель через </a:t>
            </a:r>
            <a:r>
              <a:rPr lang="en-US" dirty="0" smtClean="0">
                <a:solidFill>
                  <a:srgbClr val="FF0000"/>
                </a:solidFill>
              </a:rPr>
              <a:t>Egov.kz </a:t>
            </a:r>
            <a:r>
              <a:rPr lang="ru-RU" dirty="0" smtClean="0">
                <a:solidFill>
                  <a:srgbClr val="FF0000"/>
                </a:solidFill>
              </a:rPr>
              <a:t>по той же схеме </a:t>
            </a:r>
          </a:p>
          <a:p>
            <a:pPr>
              <a:buFontTx/>
              <a:buChar char="-"/>
            </a:pPr>
            <a:r>
              <a:rPr lang="ru-RU" dirty="0" smtClean="0"/>
              <a:t>Электронный документ далее передается на прикрепление к НОБД</a:t>
            </a:r>
          </a:p>
          <a:p>
            <a:pPr>
              <a:buFontTx/>
              <a:buChar char="-"/>
            </a:pPr>
            <a:r>
              <a:rPr lang="ru-RU" dirty="0" smtClean="0"/>
              <a:t>После прикрепления  согласия НОБД направляет </a:t>
            </a:r>
            <a:r>
              <a:rPr lang="ru-RU" dirty="0" err="1" smtClean="0"/>
              <a:t>портфолио</a:t>
            </a:r>
            <a:r>
              <a:rPr lang="ru-RU" dirty="0" smtClean="0"/>
              <a:t> студентов на портал </a:t>
            </a:r>
            <a:r>
              <a:rPr lang="en-US" dirty="0" smtClean="0">
                <a:solidFill>
                  <a:srgbClr val="FF6600"/>
                </a:solidFill>
              </a:rPr>
              <a:t>Enbek.kz</a:t>
            </a:r>
            <a:endParaRPr lang="ru-RU" dirty="0" smtClean="0">
              <a:solidFill>
                <a:srgbClr val="FF6600"/>
              </a:solidFill>
            </a:endParaRPr>
          </a:p>
          <a:p>
            <a:pPr>
              <a:buNone/>
            </a:pPr>
            <a:r>
              <a:rPr lang="en-US" dirty="0" smtClean="0"/>
              <a:t>- </a:t>
            </a:r>
            <a:r>
              <a:rPr lang="ru-RU" dirty="0" smtClean="0"/>
              <a:t>Портал </a:t>
            </a:r>
            <a:r>
              <a:rPr lang="en-US" dirty="0" smtClean="0">
                <a:solidFill>
                  <a:srgbClr val="FF6600"/>
                </a:solidFill>
              </a:rPr>
              <a:t>Enbek.kz</a:t>
            </a:r>
            <a:r>
              <a:rPr lang="ru-RU" dirty="0" smtClean="0"/>
              <a:t>, </a:t>
            </a:r>
            <a:r>
              <a:rPr lang="ru-RU" dirty="0" smtClean="0"/>
              <a:t>получив </a:t>
            </a:r>
            <a:r>
              <a:rPr lang="ru-RU" dirty="0" err="1" smtClean="0"/>
              <a:t>портфолио</a:t>
            </a:r>
            <a:r>
              <a:rPr lang="ru-RU" dirty="0" smtClean="0"/>
              <a:t> студентов, направляет на указанные телефонные номера студентов </a:t>
            </a:r>
            <a:r>
              <a:rPr lang="ru-RU" dirty="0" err="1" smtClean="0"/>
              <a:t>смс-уведомления</a:t>
            </a:r>
            <a:r>
              <a:rPr lang="ru-RU" dirty="0" smtClean="0"/>
              <a:t> со ссылкой на </a:t>
            </a:r>
            <a:r>
              <a:rPr lang="ru-RU" dirty="0" err="1" smtClean="0"/>
              <a:t>Енбек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2053" t="20238" r="25314" b="27381"/>
          <a:stretch>
            <a:fillRect/>
          </a:stretch>
        </p:blipFill>
        <p:spPr bwMode="auto">
          <a:xfrm>
            <a:off x="3599543" y="1371680"/>
            <a:ext cx="8042104" cy="4499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2" descr="C:\Users\USER\.ms-ad\Downloads\WhatsApp Image 2024-09-19 at 13.11.04.jpeg"/>
          <p:cNvPicPr>
            <a:picLocks noChangeAspect="1" noChangeArrowheads="1"/>
          </p:cNvPicPr>
          <p:nvPr/>
        </p:nvPicPr>
        <p:blipFill>
          <a:blip r:embed="rId3"/>
          <a:srcRect t="5039" r="21035" b="43197"/>
          <a:stretch>
            <a:fillRect/>
          </a:stretch>
        </p:blipFill>
        <p:spPr bwMode="auto">
          <a:xfrm>
            <a:off x="363927" y="1418081"/>
            <a:ext cx="3046929" cy="4453361"/>
          </a:xfrm>
          <a:prstGeom prst="rect">
            <a:avLst/>
          </a:prstGeom>
          <a:noFill/>
        </p:spPr>
      </p:pic>
      <p:sp>
        <p:nvSpPr>
          <p:cNvPr id="37" name="Скругленный прямоугольник 36"/>
          <p:cNvSpPr/>
          <p:nvPr/>
        </p:nvSpPr>
        <p:spPr>
          <a:xfrm flipV="1">
            <a:off x="4238171" y="3553822"/>
            <a:ext cx="7403476" cy="4571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4238171" y="3091543"/>
            <a:ext cx="7403476" cy="457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Заголовок 1"/>
          <p:cNvSpPr>
            <a:spLocks noGrp="1"/>
          </p:cNvSpPr>
          <p:nvPr>
            <p:ph type="title"/>
          </p:nvPr>
        </p:nvSpPr>
        <p:spPr>
          <a:xfrm>
            <a:off x="7213600" y="307069"/>
            <a:ext cx="4354286" cy="77946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crom Bold" pitchFamily="50" charset="-52"/>
              </a:rPr>
              <a:t>Сообщение</a:t>
            </a:r>
            <a:endParaRPr lang="ru-RU" sz="3600" b="1" dirty="0">
              <a:latin typeface="Acrom Bold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656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.ms-ad\Downloads\WhatsApp Image 2024-09-19 at 13.06.05.jpeg"/>
          <p:cNvPicPr>
            <a:picLocks noChangeAspect="1" noChangeArrowheads="1"/>
          </p:cNvPicPr>
          <p:nvPr/>
        </p:nvPicPr>
        <p:blipFill>
          <a:blip r:embed="rId2"/>
          <a:srcRect t="5588" b="18123"/>
          <a:stretch>
            <a:fillRect/>
          </a:stretch>
        </p:blipFill>
        <p:spPr bwMode="auto">
          <a:xfrm>
            <a:off x="489857" y="1086532"/>
            <a:ext cx="3255736" cy="537754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60457" y="307069"/>
            <a:ext cx="5007429" cy="779463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Acrom Bold" pitchFamily="50" charset="-52"/>
              </a:rPr>
              <a:t>Регистрация на сайте </a:t>
            </a:r>
            <a:endParaRPr lang="ru-RU" sz="3200" b="1" dirty="0">
              <a:latin typeface="Acrom Bold" pitchFamily="50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9857" y="1698171"/>
            <a:ext cx="3022600" cy="6127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i="1" dirty="0" smtClean="0">
                <a:solidFill>
                  <a:schemeClr val="bg1"/>
                </a:solidFill>
              </a:rPr>
              <a:t>При переходе по ссылке 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3295649" y="1393371"/>
            <a:ext cx="449944" cy="126274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 descr="C:\Users\USER\.ms-ad\Downloads\WhatsApp Image 2024-09-19 at 13.03.4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8509" y="1393371"/>
            <a:ext cx="7519377" cy="38469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3477" y="597354"/>
            <a:ext cx="9008365" cy="779463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Acrom Bold" pitchFamily="50" charset="-52"/>
              </a:rPr>
              <a:t>После дополнения и публикации </a:t>
            </a:r>
            <a:br>
              <a:rPr lang="ru-RU" sz="3200" dirty="0" smtClean="0">
                <a:latin typeface="Acrom Bold" pitchFamily="50" charset="-52"/>
              </a:rPr>
            </a:br>
            <a:r>
              <a:rPr lang="ru-RU" sz="3200" dirty="0" smtClean="0">
                <a:latin typeface="Acrom Bold" pitchFamily="50" charset="-52"/>
              </a:rPr>
              <a:t>резюме</a:t>
            </a:r>
            <a:endParaRPr lang="ru-RU" sz="3200" dirty="0">
              <a:latin typeface="Acrom Bold" pitchFamily="50" charset="-52"/>
            </a:endParaRPr>
          </a:p>
        </p:txBody>
      </p:sp>
      <p:pic>
        <p:nvPicPr>
          <p:cNvPr id="4098" name="Picture 2" descr="C:\Users\USER\.ms-ad\Downloads\WhatsApp Image 2024-09-19 at 13.19.09.jpeg"/>
          <p:cNvPicPr>
            <a:picLocks noChangeAspect="1" noChangeArrowheads="1"/>
          </p:cNvPicPr>
          <p:nvPr/>
        </p:nvPicPr>
        <p:blipFill>
          <a:blip r:embed="rId2"/>
          <a:srcRect t="11270"/>
          <a:stretch>
            <a:fillRect/>
          </a:stretch>
        </p:blipFill>
        <p:spPr bwMode="auto">
          <a:xfrm>
            <a:off x="8040915" y="307069"/>
            <a:ext cx="3704771" cy="5958114"/>
          </a:xfrm>
          <a:prstGeom prst="rect">
            <a:avLst/>
          </a:prstGeom>
          <a:noFill/>
        </p:spPr>
      </p:pic>
      <p:pic>
        <p:nvPicPr>
          <p:cNvPr id="4099" name="Picture 3" descr="C:\Users\USER\.ms-ad\Downloads\WhatsApp Image 2024-09-19 at 13.30.58.jpeg"/>
          <p:cNvPicPr>
            <a:picLocks noChangeAspect="1" noChangeArrowheads="1"/>
          </p:cNvPicPr>
          <p:nvPr/>
        </p:nvPicPr>
        <p:blipFill>
          <a:blip r:embed="rId3"/>
          <a:srcRect r="35145"/>
          <a:stretch>
            <a:fillRect/>
          </a:stretch>
        </p:blipFill>
        <p:spPr bwMode="auto">
          <a:xfrm>
            <a:off x="1273477" y="1376817"/>
            <a:ext cx="6375552" cy="50904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crom Bold" pitchFamily="50" charset="-52"/>
              </a:rPr>
              <a:t>Для работодателей: </a:t>
            </a:r>
            <a:endParaRPr lang="ru-RU" dirty="0">
              <a:latin typeface="Acrom Bold" pitchFamily="50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993548"/>
            <a:ext cx="3719286" cy="55471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1. Вход или регистрация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8590" t="10913" r="6296" b="6250"/>
          <a:stretch>
            <a:fillRect/>
          </a:stretch>
        </p:blipFill>
        <p:spPr bwMode="auto">
          <a:xfrm>
            <a:off x="264886" y="1548267"/>
            <a:ext cx="6533980" cy="3575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7634513" y="2654999"/>
            <a:ext cx="3719286" cy="5547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Добавление вакансии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Picture 3" descr="C:\Users\USER\.ms-ad\Downloads\WhatsApp Image 2024-09-19 at 13.42.53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90208" y="3209717"/>
            <a:ext cx="5701791" cy="35418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38771" y="595086"/>
            <a:ext cx="4677229" cy="699861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>
                <a:latin typeface="Acrom Bold" pitchFamily="50" charset="-52"/>
              </a:rPr>
              <a:t>3. Публикация вакансии</a:t>
            </a:r>
            <a:endParaRPr lang="ru-RU" dirty="0">
              <a:latin typeface="Acrom Bold" pitchFamily="50" charset="-52"/>
            </a:endParaRPr>
          </a:p>
        </p:txBody>
      </p:sp>
      <p:pic>
        <p:nvPicPr>
          <p:cNvPr id="6146" name="Picture 2" descr="C:\Users\USER\.ms-ad\Downloads\WhatsApp Image 2024-09-19 at 13.45.3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771" y="1077232"/>
            <a:ext cx="4646030" cy="5230359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6667856" y="1294947"/>
            <a:ext cx="4677229" cy="699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800" dirty="0" smtClean="0">
                <a:latin typeface="Acrom Bold" pitchFamily="50" charset="-52"/>
              </a:rPr>
              <a:t>4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crom Bold" pitchFamily="50" charset="-52"/>
                <a:ea typeface="+mn-ea"/>
                <a:cs typeface="+mn-cs"/>
              </a:rPr>
              <a:t>. Отклик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crom Bold" pitchFamily="50" charset="-52"/>
                <a:ea typeface="+mn-ea"/>
                <a:cs typeface="+mn-cs"/>
              </a:rPr>
              <a:t> на резюме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crom Bold" pitchFamily="50" charset="-52"/>
              <a:ea typeface="+mn-ea"/>
              <a:cs typeface="+mn-cs"/>
            </a:endParaRPr>
          </a:p>
        </p:txBody>
      </p:sp>
      <p:pic>
        <p:nvPicPr>
          <p:cNvPr id="6147" name="Picture 3" descr="C:\Users\USER\.ms-ad\Downloads\WhatsApp Image 2024-09-19 at 13.57.37.jpeg"/>
          <p:cNvPicPr>
            <a:picLocks noChangeAspect="1" noChangeArrowheads="1"/>
          </p:cNvPicPr>
          <p:nvPr/>
        </p:nvPicPr>
        <p:blipFill>
          <a:blip r:embed="rId3"/>
          <a:srcRect l="2492"/>
          <a:stretch>
            <a:fillRect/>
          </a:stretch>
        </p:blipFill>
        <p:spPr bwMode="auto">
          <a:xfrm>
            <a:off x="5196114" y="1788433"/>
            <a:ext cx="6995886" cy="41735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781732"/>
            <a:ext cx="5867400" cy="2006146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Acrom Bold" pitchFamily="50" charset="-52"/>
              </a:rPr>
              <a:t>5. Приглашение на собеседование</a:t>
            </a:r>
            <a:endParaRPr lang="ru-RU" dirty="0">
              <a:latin typeface="Acrom Bold" pitchFamily="50" charset="-52"/>
            </a:endParaRPr>
          </a:p>
        </p:txBody>
      </p:sp>
      <p:pic>
        <p:nvPicPr>
          <p:cNvPr id="7170" name="Picture 2" descr="C:\Users\USER\.ms-ad\Downloads\WhatsApp Image 2024-09-19 at 13.57.37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8112" y="781732"/>
            <a:ext cx="7077529" cy="5611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6800" y="61461"/>
            <a:ext cx="9855200" cy="119924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Acrom Bold" pitchFamily="50" charset="-52"/>
              </a:rPr>
              <a:t>В личном кабинете отразится </a:t>
            </a:r>
            <a:r>
              <a:rPr lang="ru-RU" sz="2800" b="1" dirty="0" err="1" smtClean="0">
                <a:latin typeface="Acrom Bold" pitchFamily="50" charset="-52"/>
              </a:rPr>
              <a:t>трудоустроенный\принятый</a:t>
            </a:r>
            <a:r>
              <a:rPr lang="ru-RU" sz="2800" b="1" dirty="0" smtClean="0">
                <a:latin typeface="Acrom Bold" pitchFamily="50" charset="-52"/>
              </a:rPr>
              <a:t> на практику студент </a:t>
            </a:r>
            <a:endParaRPr lang="ru-RU" sz="2800" b="1" dirty="0">
              <a:latin typeface="Acrom Bold" pitchFamily="50" charset="-52"/>
            </a:endParaRPr>
          </a:p>
        </p:txBody>
      </p:sp>
      <p:pic>
        <p:nvPicPr>
          <p:cNvPr id="8194" name="Picture 2" descr="C:\Users\USER\.ms-ad\Downloads\WhatsApp Image 2024-09-19 at 14.05.01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7555" t="4409"/>
          <a:stretch>
            <a:fillRect/>
          </a:stretch>
        </p:blipFill>
        <p:spPr bwMode="auto">
          <a:xfrm>
            <a:off x="4659086" y="1698171"/>
            <a:ext cx="7130142" cy="4159478"/>
          </a:xfrm>
          <a:prstGeom prst="rect">
            <a:avLst/>
          </a:prstGeom>
          <a:noFill/>
        </p:spPr>
      </p:pic>
      <p:pic>
        <p:nvPicPr>
          <p:cNvPr id="8195" name="Picture 3" descr="C:\Users\USER\.ms-ad\Downloads\WhatsApp Image 2024-09-19 at 14.06.00.jpeg"/>
          <p:cNvPicPr>
            <a:picLocks noChangeAspect="1" noChangeArrowheads="1"/>
          </p:cNvPicPr>
          <p:nvPr/>
        </p:nvPicPr>
        <p:blipFill>
          <a:blip r:embed="rId3"/>
          <a:srcRect b="12771"/>
          <a:stretch>
            <a:fillRect/>
          </a:stretch>
        </p:blipFill>
        <p:spPr bwMode="auto">
          <a:xfrm>
            <a:off x="928914" y="1260703"/>
            <a:ext cx="3287273" cy="47711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0ADAD"/>
      </a:accent1>
      <a:accent2>
        <a:srgbClr val="C29D69"/>
      </a:accent2>
      <a:accent3>
        <a:srgbClr val="A5A5A5"/>
      </a:accent3>
      <a:accent4>
        <a:srgbClr val="DEABA0"/>
      </a:accent4>
      <a:accent5>
        <a:srgbClr val="BCC4C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11401</TotalTime>
  <Words>352</Words>
  <Application>Microsoft Office PowerPoint</Application>
  <PresentationFormat>Произвольный</PresentationFormat>
  <Paragraphs>63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Процесс направления  на прохождение практики через  Enbek.kz</vt:lpstr>
      <vt:lpstr>Слайд 2</vt:lpstr>
      <vt:lpstr>Инструкция по предоставлению Согласия на сбор и обработку персональных данных</vt:lpstr>
      <vt:lpstr>Слайд 4</vt:lpstr>
      <vt:lpstr>Сообщение</vt:lpstr>
      <vt:lpstr>Регистрация на сайте </vt:lpstr>
      <vt:lpstr>После дополнения и публикации  резюме</vt:lpstr>
      <vt:lpstr>Для работодателей: </vt:lpstr>
      <vt:lpstr>Слайд 9</vt:lpstr>
      <vt:lpstr>Слайд 10</vt:lpstr>
      <vt:lpstr>В личном кабинете отразится трудоустроенный\принятый на практику студент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USER</cp:lastModifiedBy>
  <cp:revision>56</cp:revision>
  <dcterms:created xsi:type="dcterms:W3CDTF">2024-02-13T07:37:20Z</dcterms:created>
  <dcterms:modified xsi:type="dcterms:W3CDTF">2024-09-24T08:50:56Z</dcterms:modified>
</cp:coreProperties>
</file>