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13"/>
  </p:notesMasterIdLst>
  <p:sldIdLst>
    <p:sldId id="256" r:id="rId2"/>
    <p:sldId id="278" r:id="rId3"/>
    <p:sldId id="279" r:id="rId4"/>
    <p:sldId id="280" r:id="rId5"/>
    <p:sldId id="281" r:id="rId6"/>
    <p:sldId id="282" r:id="rId7"/>
    <p:sldId id="284" r:id="rId8"/>
    <p:sldId id="286" r:id="rId9"/>
    <p:sldId id="285" r:id="rId10"/>
    <p:sldId id="283" r:id="rId11"/>
    <p:sldId id="287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5B60E3D2-881B-48EA-8999-A33B7A3BAAC9}">
          <p14:sldIdLst>
            <p14:sldId id="256"/>
            <p14:sldId id="278"/>
            <p14:sldId id="279"/>
            <p14:sldId id="280"/>
            <p14:sldId id="281"/>
            <p14:sldId id="282"/>
            <p14:sldId id="284"/>
            <p14:sldId id="286"/>
            <p14:sldId id="285"/>
          </p14:sldIdLst>
        </p14:section>
        <p14:section name="Раздел без заголовка" id="{13A168CC-359B-40A7-8265-AA1E2C371FCC}">
          <p14:sldIdLst>
            <p14:sldId id="283"/>
            <p14:sldId id="287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115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498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6D5481-6261-41FA-BD0F-7AE1A5F1F52E}" type="datetimeFigureOut">
              <a:rPr lang="ru-RU" smtClean="0"/>
              <a:t>18.06.2025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C78577-44B9-4F61-A6A0-F9ECEB1660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21710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C78577-44B9-4F61-A6A0-F9ECEB1660B9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88884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C78577-44B9-4F61-A6A0-F9ECEB1660B9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5474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0E709-A999-4469-B509-EC4FA1764E44}" type="datetimeFigureOut">
              <a:rPr lang="ru-RU" smtClean="0"/>
              <a:t>18.06.2025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C8102AF2-01B8-436E-ADAD-AB141DE16D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98700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0E709-A999-4469-B509-EC4FA1764E44}" type="datetimeFigureOut">
              <a:rPr lang="ru-RU" smtClean="0"/>
              <a:t>18.06.2025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02AF2-01B8-436E-ADAD-AB141DE16D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78320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0E709-A999-4469-B509-EC4FA1764E44}" type="datetimeFigureOut">
              <a:rPr lang="ru-RU" smtClean="0"/>
              <a:t>18.06.2025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C8102AF2-01B8-436E-ADAD-AB141DE16D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10113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0E709-A999-4469-B509-EC4FA1764E44}" type="datetimeFigureOut">
              <a:rPr lang="ru-RU" smtClean="0"/>
              <a:t>18.06.2025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C8102AF2-01B8-436E-ADAD-AB141DE16D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10557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0E709-A999-4469-B509-EC4FA1764E44}" type="datetimeFigureOut">
              <a:rPr lang="ru-RU" smtClean="0"/>
              <a:t>18.06.2025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C8102AF2-01B8-436E-ADAD-AB141DE16D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58939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0E709-A999-4469-B509-EC4FA1764E44}" type="datetimeFigureOut">
              <a:rPr lang="ru-RU" smtClean="0"/>
              <a:t>18.06.2025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02AF2-01B8-436E-ADAD-AB141DE16D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81658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0E709-A999-4469-B509-EC4FA1764E44}" type="datetimeFigureOut">
              <a:rPr lang="ru-RU" smtClean="0"/>
              <a:t>18.06.2025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02AF2-01B8-436E-ADAD-AB141DE16D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79757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0E709-A999-4469-B509-EC4FA1764E44}" type="datetimeFigureOut">
              <a:rPr lang="ru-RU" smtClean="0"/>
              <a:t>18.06.2025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02AF2-01B8-436E-ADAD-AB141DE16D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73420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0E709-A999-4469-B509-EC4FA1764E44}" type="datetimeFigureOut">
              <a:rPr lang="ru-RU" smtClean="0"/>
              <a:t>18.06.2025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C8102AF2-01B8-436E-ADAD-AB141DE16D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27671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0E709-A999-4469-B509-EC4FA1764E44}" type="datetimeFigureOut">
              <a:rPr lang="ru-RU" smtClean="0"/>
              <a:t>18.06.2025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C8102AF2-01B8-436E-ADAD-AB141DE16D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57568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0E709-A999-4469-B509-EC4FA1764E44}" type="datetimeFigureOut">
              <a:rPr lang="ru-RU" smtClean="0"/>
              <a:t>18.06.2025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C8102AF2-01B8-436E-ADAD-AB141DE16D3C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5560467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0E709-A999-4469-B509-EC4FA1764E44}" type="datetimeFigureOut">
              <a:rPr lang="ru-RU" smtClean="0"/>
              <a:t>18.06.2025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C8102AF2-01B8-436E-ADAD-AB141DE16D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62846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0E709-A999-4469-B509-EC4FA1764E44}" type="datetimeFigureOut">
              <a:rPr lang="ru-RU" smtClean="0"/>
              <a:t>18.06.2025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C8102AF2-01B8-436E-ADAD-AB141DE16D3C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2294049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0E709-A999-4469-B509-EC4FA1764E44}" type="datetimeFigureOut">
              <a:rPr lang="ru-RU" smtClean="0"/>
              <a:t>18.06.2025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C8102AF2-01B8-436E-ADAD-AB141DE16D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812921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0E709-A999-4469-B509-EC4FA1764E44}" type="datetimeFigureOut">
              <a:rPr lang="ru-RU" smtClean="0"/>
              <a:t>18.06.2025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02AF2-01B8-436E-ADAD-AB141DE16D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333617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0E709-A999-4469-B509-EC4FA1764E44}" type="datetimeFigureOut">
              <a:rPr lang="ru-RU" smtClean="0"/>
              <a:t>18.06.2025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02AF2-01B8-436E-ADAD-AB141DE16D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38136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60E709-A999-4469-B509-EC4FA1764E44}" type="datetimeFigureOut">
              <a:rPr lang="ru-RU" smtClean="0"/>
              <a:t>18.06.2025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C8102AF2-01B8-436E-ADAD-AB141DE16D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27378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  <p:sldLayoutId id="2147483744" r:id="rId12"/>
    <p:sldLayoutId id="2147483745" r:id="rId13"/>
    <p:sldLayoutId id="2147483746" r:id="rId14"/>
    <p:sldLayoutId id="2147483747" r:id="rId15"/>
    <p:sldLayoutId id="2147483748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3.png"/><Relationship Id="rId7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hyperlink" Target="http://instagram.com.tr/" TargetMode="External"/><Relationship Id="rId4" Type="http://schemas.openxmlformats.org/officeDocument/2006/relationships/image" Target="../media/image4.pn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11" Type="http://schemas.openxmlformats.org/officeDocument/2006/relationships/image" Target="../media/image18.png"/><Relationship Id="rId5" Type="http://schemas.openxmlformats.org/officeDocument/2006/relationships/image" Target="../media/image12.jpg"/><Relationship Id="rId10" Type="http://schemas.openxmlformats.org/officeDocument/2006/relationships/image" Target="../media/image17.jpg"/><Relationship Id="rId4" Type="http://schemas.openxmlformats.org/officeDocument/2006/relationships/image" Target="../media/image11.jpeg"/><Relationship Id="rId9" Type="http://schemas.openxmlformats.org/officeDocument/2006/relationships/image" Target="../media/image1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g"/><Relationship Id="rId5" Type="http://schemas.openxmlformats.org/officeDocument/2006/relationships/image" Target="../media/image22.jpg"/><Relationship Id="rId4" Type="http://schemas.openxmlformats.org/officeDocument/2006/relationships/image" Target="../media/image2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g"/><Relationship Id="rId3" Type="http://schemas.openxmlformats.org/officeDocument/2006/relationships/image" Target="../media/image34.jpg"/><Relationship Id="rId7" Type="http://schemas.openxmlformats.org/officeDocument/2006/relationships/image" Target="../media/image38.jp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jpg"/><Relationship Id="rId5" Type="http://schemas.openxmlformats.org/officeDocument/2006/relationships/image" Target="../media/image36.jpg"/><Relationship Id="rId4" Type="http://schemas.openxmlformats.org/officeDocument/2006/relationships/image" Target="../media/image35.png"/><Relationship Id="rId9" Type="http://schemas.openxmlformats.org/officeDocument/2006/relationships/image" Target="../media/image23.jp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jpg"/><Relationship Id="rId3" Type="http://schemas.openxmlformats.org/officeDocument/2006/relationships/image" Target="../media/image41.png"/><Relationship Id="rId7" Type="http://schemas.openxmlformats.org/officeDocument/2006/relationships/image" Target="../media/image45.jpg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jpg"/><Relationship Id="rId5" Type="http://schemas.openxmlformats.org/officeDocument/2006/relationships/image" Target="../media/image43.jpg"/><Relationship Id="rId4" Type="http://schemas.openxmlformats.org/officeDocument/2006/relationships/image" Target="../media/image42.jpg"/><Relationship Id="rId9" Type="http://schemas.openxmlformats.org/officeDocument/2006/relationships/image" Target="../media/image47.jp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jpg"/><Relationship Id="rId3" Type="http://schemas.openxmlformats.org/officeDocument/2006/relationships/image" Target="../media/image48.jpg"/><Relationship Id="rId7" Type="http://schemas.openxmlformats.org/officeDocument/2006/relationships/image" Target="../media/image5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jpg"/><Relationship Id="rId5" Type="http://schemas.openxmlformats.org/officeDocument/2006/relationships/image" Target="../media/image50.jpg"/><Relationship Id="rId10" Type="http://schemas.openxmlformats.org/officeDocument/2006/relationships/image" Target="../media/image55.png"/><Relationship Id="rId4" Type="http://schemas.openxmlformats.org/officeDocument/2006/relationships/image" Target="../media/image49.jpg"/><Relationship Id="rId9" Type="http://schemas.openxmlformats.org/officeDocument/2006/relationships/image" Target="../media/image54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pt0001.akkol.aqmoedu.kz/content/industrialynyy-sovet" TargetMode="External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facebook.com/photo/?fbid=646084010297437&amp;set=a.249169016655607" TargetMode="External"/><Relationship Id="rId4" Type="http://schemas.openxmlformats.org/officeDocument/2006/relationships/image" Target="../media/image5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728531B-F5F5-4FCC-ADDB-D236F8D2DB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79719" y="3021655"/>
            <a:ext cx="9524892" cy="1710143"/>
          </a:xfrm>
        </p:spPr>
        <p:txBody>
          <a:bodyPr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Конкурс </a:t>
            </a:r>
            <a:br>
              <a:rPr lang="ru-RU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kk-KZ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Кесіби маман</a:t>
            </a:r>
            <a:r>
              <a:rPr lang="ru-RU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br>
              <a:rPr lang="ru-RU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рамках года рабочих   профессий</a:t>
            </a:r>
            <a:br>
              <a:rPr lang="ru-RU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«Лучший колледж по подготовке рабочих кадров»</a:t>
            </a:r>
            <a:endParaRPr lang="ru-RU" sz="3200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2C76906-7ACE-4C42-B7A2-49BD1E6D23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4465" y="732408"/>
            <a:ext cx="8915399" cy="1482571"/>
          </a:xfrm>
        </p:spPr>
        <p:txBody>
          <a:bodyPr>
            <a:normAutofit/>
          </a:bodyPr>
          <a:lstStyle/>
          <a:p>
            <a:pPr algn="ctr"/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ГККП «Агротехнический колледж, г Акколь»  </a:t>
            </a:r>
          </a:p>
          <a:p>
            <a:pPr algn="ctr"/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управлении образовании Акмолинской области  </a:t>
            </a:r>
            <a:r>
              <a:rPr lang="ru-RU" dirty="0"/>
              <a:t>                 </a:t>
            </a:r>
          </a:p>
        </p:txBody>
      </p:sp>
      <p:graphicFrame>
        <p:nvGraphicFramePr>
          <p:cNvPr id="8" name="Таблица 7">
            <a:extLst>
              <a:ext uri="{FF2B5EF4-FFF2-40B4-BE49-F238E27FC236}">
                <a16:creationId xmlns:a16="http://schemas.microsoft.com/office/drawing/2014/main" id="{53992D58-4FFF-42B7-8C2C-32B61DAC5BB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8661961"/>
              </p:ext>
            </p:extLst>
          </p:nvPr>
        </p:nvGraphicFramePr>
        <p:xfrm>
          <a:off x="9667783" y="0"/>
          <a:ext cx="2524217" cy="73240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524217">
                  <a:extLst>
                    <a:ext uri="{9D8B030D-6E8A-4147-A177-3AD203B41FA5}">
                      <a16:colId xmlns:a16="http://schemas.microsoft.com/office/drawing/2014/main" val="3709351535"/>
                    </a:ext>
                  </a:extLst>
                </a:gridCol>
              </a:tblGrid>
              <a:tr h="732408">
                <a:tc>
                  <a:txBody>
                    <a:bodyPr/>
                    <a:lstStyle/>
                    <a:p>
                      <a:endParaRPr lang="ru-RU" sz="1100" dirty="0">
                        <a:effectLst/>
                      </a:endParaRPr>
                    </a:p>
                    <a:p>
                      <a:r>
                        <a:rPr lang="ru-RU" sz="140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Жизнь требует движения </a:t>
                      </a:r>
                    </a:p>
                    <a:p>
                      <a:r>
                        <a:rPr lang="ru-RU" sz="140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  Аристотель</a:t>
                      </a:r>
                      <a:endParaRPr lang="ru-RU" sz="1400" i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70098808"/>
                  </a:ext>
                </a:extLst>
              </a:tr>
            </a:tbl>
          </a:graphicData>
        </a:graphic>
      </p:graphicFrame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5D967D1-22C8-4288-AE5F-6B3AAAB5274E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345" y="0"/>
            <a:ext cx="1857375" cy="1795145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A83674E-1ECD-4764-9565-79511453212B}"/>
              </a:ext>
            </a:extLst>
          </p:cNvPr>
          <p:cNvSpPr txBox="1"/>
          <p:nvPr/>
        </p:nvSpPr>
        <p:spPr>
          <a:xfrm>
            <a:off x="5392337" y="5685540"/>
            <a:ext cx="6112274" cy="3740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г.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Акколь  2025г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71012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DE0B0A7-94EB-4116-B81F-E65A9CE9DE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1147" y="319596"/>
            <a:ext cx="9773466" cy="627182"/>
          </a:xfrm>
        </p:spPr>
        <p:txBody>
          <a:bodyPr/>
          <a:lstStyle/>
          <a:p>
            <a:pPr algn="ctr"/>
            <a:r>
              <a:rPr lang="ru-RU" sz="1800" b="1" u="sng" spc="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Открытость организации образования</a:t>
            </a:r>
            <a:endParaRPr lang="ru-RU" u="sng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93D3A7B-407E-4E6E-B47D-08880780CA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5219" y="754602"/>
            <a:ext cx="10188182" cy="5370990"/>
          </a:xfrm>
        </p:spPr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Сайт: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pt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0001.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akkol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aqmoedu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kz</a:t>
            </a:r>
            <a:endParaRPr lang="ru-RU" sz="1800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аккаунт</a:t>
            </a:r>
            <a:endParaRPr lang="ru-RU" dirty="0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E8B68E26-7084-47F5-B8C9-57D2D096790E}"/>
              </a:ext>
            </a:extLst>
          </p:cNvPr>
          <p:cNvPicPr/>
          <p:nvPr/>
        </p:nvPicPr>
        <p:blipFill rotWithShape="1">
          <a:blip r:embed="rId2"/>
          <a:srcRect l="20869" t="19346" r="21940" b="4063"/>
          <a:stretch/>
        </p:blipFill>
        <p:spPr bwMode="auto">
          <a:xfrm>
            <a:off x="1361401" y="1266374"/>
            <a:ext cx="3388198" cy="239418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DE467E3F-46DF-47FF-ACB7-D4C7A70A79B2}"/>
              </a:ext>
            </a:extLst>
          </p:cNvPr>
          <p:cNvSpPr txBox="1"/>
          <p:nvPr/>
        </p:nvSpPr>
        <p:spPr>
          <a:xfrm>
            <a:off x="4951969" y="762112"/>
            <a:ext cx="391674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Аккаунт: </a:t>
            </a:r>
            <a:r>
              <a:rPr lang="en-US" sz="18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You Tube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AgroTK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AKKOL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13A308EA-2DE6-4C98-BE45-81505301C0B5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8117" y="1168645"/>
            <a:ext cx="923290" cy="923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84134871-E319-43C6-AE15-C14F770427F2}"/>
              </a:ext>
            </a:extLst>
          </p:cNvPr>
          <p:cNvPicPr/>
          <p:nvPr/>
        </p:nvPicPr>
        <p:blipFill rotWithShape="1">
          <a:blip r:embed="rId4"/>
          <a:srcRect l="1193" t="10866" r="88224" b="83304"/>
          <a:stretch/>
        </p:blipFill>
        <p:spPr bwMode="auto">
          <a:xfrm>
            <a:off x="6472636" y="1233997"/>
            <a:ext cx="1874520" cy="58102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344925C7-A98A-4B4B-975D-6710A4364101}"/>
              </a:ext>
            </a:extLst>
          </p:cNvPr>
          <p:cNvPicPr/>
          <p:nvPr/>
        </p:nvPicPr>
        <p:blipFill rotWithShape="1">
          <a:blip r:embed="rId4"/>
          <a:srcRect l="22062" t="19612" r="49914" b="21290"/>
          <a:stretch/>
        </p:blipFill>
        <p:spPr bwMode="auto">
          <a:xfrm>
            <a:off x="4954961" y="2185867"/>
            <a:ext cx="2665730" cy="31623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DBACC6BF-705B-4483-9D3E-ED6A734D398A}"/>
              </a:ext>
            </a:extLst>
          </p:cNvPr>
          <p:cNvSpPr txBox="1"/>
          <p:nvPr/>
        </p:nvSpPr>
        <p:spPr>
          <a:xfrm>
            <a:off x="8752055" y="762112"/>
            <a:ext cx="609452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</a:rPr>
              <a:t>А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ккаунт:</a:t>
            </a:r>
            <a:r>
              <a:rPr lang="ru-RU" sz="1800" b="1" u="sng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Instagram</a:t>
            </a:r>
            <a:r>
              <a:rPr lang="ru-RU" sz="1800" b="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@atk10akkol</a:t>
            </a:r>
            <a:endParaRPr lang="ru-RU" sz="18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785C6A56-45C3-4162-A9C6-69447D636C86}"/>
              </a:ext>
            </a:extLst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68713" y="1202403"/>
            <a:ext cx="923925" cy="923290"/>
          </a:xfrm>
          <a:prstGeom prst="rect">
            <a:avLst/>
          </a:prstGeom>
          <a:noFill/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EDF0BC4C-680A-466B-A2D0-14139AB0986A}"/>
              </a:ext>
            </a:extLst>
          </p:cNvPr>
          <p:cNvPicPr/>
          <p:nvPr/>
        </p:nvPicPr>
        <p:blipFill rotWithShape="1">
          <a:blip r:embed="rId7"/>
          <a:srcRect l="24744" t="10071" r="25469" b="7774"/>
          <a:stretch/>
        </p:blipFill>
        <p:spPr bwMode="auto">
          <a:xfrm>
            <a:off x="8868713" y="2290642"/>
            <a:ext cx="3181350" cy="295275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4758057B-629D-4992-AF59-9D9ED9C0B4AF}"/>
              </a:ext>
            </a:extLst>
          </p:cNvPr>
          <p:cNvSpPr txBox="1"/>
          <p:nvPr/>
        </p:nvSpPr>
        <p:spPr>
          <a:xfrm>
            <a:off x="509587" y="3848425"/>
            <a:ext cx="742384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А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ккаунт:</a:t>
            </a:r>
            <a:r>
              <a:rPr lang="en-US" sz="18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Facebook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Atk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Akkol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8001B19B-A7AD-4CA3-9D34-D51EBFC69B3A}"/>
              </a:ext>
            </a:extLst>
          </p:cNvPr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970" y="4254316"/>
            <a:ext cx="1017270" cy="1021080"/>
          </a:xfrm>
          <a:prstGeom prst="rect">
            <a:avLst/>
          </a:prstGeom>
          <a:noFill/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39A4F05A-CF7A-4767-808F-676193E5D8DC}"/>
              </a:ext>
            </a:extLst>
          </p:cNvPr>
          <p:cNvPicPr/>
          <p:nvPr/>
        </p:nvPicPr>
        <p:blipFill rotWithShape="1">
          <a:blip r:embed="rId9"/>
          <a:srcRect l="18483" t="10336" r="20005" b="4328"/>
          <a:stretch/>
        </p:blipFill>
        <p:spPr bwMode="auto">
          <a:xfrm>
            <a:off x="1417417" y="4254316"/>
            <a:ext cx="3318315" cy="238304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1986945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C1826348-2EA4-44C6-9B14-02EAF29CA8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67163" y="189104"/>
            <a:ext cx="10209320" cy="1280890"/>
          </a:xfrm>
        </p:spPr>
        <p:txBody>
          <a:bodyPr/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Сотрудничество с социальными партнёрами</a:t>
            </a:r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7B60508A-397D-4D9A-AB70-04899DF493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5517" y="1116988"/>
            <a:ext cx="11221375" cy="5086905"/>
          </a:xfrm>
        </p:spPr>
        <p:txBody>
          <a:bodyPr/>
          <a:lstStyle/>
          <a:p>
            <a:pPr marL="0" indent="0">
              <a:buNone/>
            </a:pPr>
            <a:r>
              <a:rPr lang="ru-RU" sz="18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Меморандум о шефстве (районный уровень)</a:t>
            </a:r>
            <a:endParaRPr lang="ru-RU" b="1" u="sng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54C4D1-04D3-4502-A1E0-C2CDAD66A0CC}"/>
              </a:ext>
            </a:extLst>
          </p:cNvPr>
          <p:cNvSpPr txBox="1"/>
          <p:nvPr/>
        </p:nvSpPr>
        <p:spPr>
          <a:xfrm>
            <a:off x="1591692" y="1699432"/>
            <a:ext cx="60945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1.ТОО «КРМЗ» 2022г </a:t>
            </a: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2050" name="Picture 2" descr="Picture background">
            <a:extLst>
              <a:ext uri="{FF2B5EF4-FFF2-40B4-BE49-F238E27FC236}">
                <a16:creationId xmlns:a16="http://schemas.microsoft.com/office/drawing/2014/main" id="{6D0C4EC4-FC95-4162-BB87-4BB5762580B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544"/>
          <a:stretch/>
        </p:blipFill>
        <p:spPr bwMode="auto">
          <a:xfrm>
            <a:off x="201042" y="1627064"/>
            <a:ext cx="1390650" cy="15743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A5A80931-F2F2-42E4-90B8-E1096034EFE5}"/>
              </a:ext>
            </a:extLst>
          </p:cNvPr>
          <p:cNvSpPr txBox="1"/>
          <p:nvPr/>
        </p:nvSpPr>
        <p:spPr>
          <a:xfrm>
            <a:off x="8368823" y="1118175"/>
            <a:ext cx="60945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2.КХ «</a:t>
            </a:r>
            <a:r>
              <a:rPr lang="ru-RU" sz="18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Иляс</a:t>
            </a:r>
            <a:r>
              <a:rPr lang="ru-RU" sz="18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» 2025г</a:t>
            </a:r>
            <a:endParaRPr lang="ru-RU" dirty="0">
              <a:solidFill>
                <a:srgbClr val="C00000"/>
              </a:solidFill>
            </a:endParaRPr>
          </a:p>
        </p:txBody>
      </p:sp>
      <p:graphicFrame>
        <p:nvGraphicFramePr>
          <p:cNvPr id="11" name="Таблица 10">
            <a:extLst>
              <a:ext uri="{FF2B5EF4-FFF2-40B4-BE49-F238E27FC236}">
                <a16:creationId xmlns:a16="http://schemas.microsoft.com/office/drawing/2014/main" id="{249B3E61-E4BE-4746-9AA2-15F2F786CF3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8730707"/>
              </p:ext>
            </p:extLst>
          </p:nvPr>
        </p:nvGraphicFramePr>
        <p:xfrm>
          <a:off x="1048484" y="3776400"/>
          <a:ext cx="3116878" cy="78765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116878">
                  <a:extLst>
                    <a:ext uri="{9D8B030D-6E8A-4147-A177-3AD203B41FA5}">
                      <a16:colId xmlns:a16="http://schemas.microsoft.com/office/drawing/2014/main" val="3128926085"/>
                    </a:ext>
                  </a:extLst>
                </a:gridCol>
              </a:tblGrid>
              <a:tr h="787652">
                <a:tc>
                  <a:txBody>
                    <a:bodyPr/>
                    <a:lstStyle/>
                    <a:p>
                      <a:pPr indent="450215" algn="l"/>
                      <a:endParaRPr lang="ru-RU" sz="16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indent="450215" algn="l"/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3.ИП «Калашников» 2025г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12017562"/>
                  </a:ext>
                </a:extLst>
              </a:tr>
            </a:tbl>
          </a:graphicData>
        </a:graphic>
      </p:graphicFrame>
      <p:graphicFrame>
        <p:nvGraphicFramePr>
          <p:cNvPr id="14" name="Таблица 13">
            <a:extLst>
              <a:ext uri="{FF2B5EF4-FFF2-40B4-BE49-F238E27FC236}">
                <a16:creationId xmlns:a16="http://schemas.microsoft.com/office/drawing/2014/main" id="{5711320B-DA11-4C3B-9116-E7B89F09337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2685845"/>
              </p:ext>
            </p:extLst>
          </p:nvPr>
        </p:nvGraphicFramePr>
        <p:xfrm>
          <a:off x="6762939" y="3832078"/>
          <a:ext cx="4246075" cy="78765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246075">
                  <a:extLst>
                    <a:ext uri="{9D8B030D-6E8A-4147-A177-3AD203B41FA5}">
                      <a16:colId xmlns:a16="http://schemas.microsoft.com/office/drawing/2014/main" val="3968836845"/>
                    </a:ext>
                  </a:extLst>
                </a:gridCol>
              </a:tblGrid>
              <a:tr h="787652">
                <a:tc>
                  <a:txBody>
                    <a:bodyPr/>
                    <a:lstStyle/>
                    <a:p>
                      <a:pPr indent="450215" algn="ctr"/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4.ГУ «Централизованная библиотечная система»</a:t>
                      </a:r>
                    </a:p>
                    <a:p>
                      <a:pPr indent="450215" algn="ctr"/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отдела культуры и развития языков Аккольского      района, Акмолинской области 2025г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04445003"/>
                  </a:ext>
                </a:extLst>
              </a:tr>
            </a:tbl>
          </a:graphicData>
        </a:graphic>
      </p:graphicFrame>
      <p:pic>
        <p:nvPicPr>
          <p:cNvPr id="2052" name="Picture 4">
            <a:extLst>
              <a:ext uri="{FF2B5EF4-FFF2-40B4-BE49-F238E27FC236}">
                <a16:creationId xmlns:a16="http://schemas.microsoft.com/office/drawing/2014/main" id="{E5F06B0D-FE50-4078-BACD-67B742450D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3226" y="944553"/>
            <a:ext cx="2459582" cy="16397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Picture background">
            <a:extLst>
              <a:ext uri="{FF2B5EF4-FFF2-40B4-BE49-F238E27FC236}">
                <a16:creationId xmlns:a16="http://schemas.microsoft.com/office/drawing/2014/main" id="{29B116F4-4AB7-4930-BEA0-EA6BB1D68C5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844" t="31979"/>
          <a:stretch/>
        </p:blipFill>
        <p:spPr bwMode="auto">
          <a:xfrm>
            <a:off x="3028143" y="2145229"/>
            <a:ext cx="1676379" cy="16397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05B14C4A-E8BA-4E1C-B29F-DFF9EFA2E43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57" t="15265" b="6926"/>
          <a:stretch/>
        </p:blipFill>
        <p:spPr>
          <a:xfrm>
            <a:off x="1542342" y="2141133"/>
            <a:ext cx="1514433" cy="1654830"/>
          </a:xfrm>
          <a:prstGeom prst="rect">
            <a:avLst/>
          </a:prstGeom>
        </p:spPr>
      </p:pic>
      <p:pic>
        <p:nvPicPr>
          <p:cNvPr id="2056" name="Picture 8" descr="Picture background">
            <a:extLst>
              <a:ext uri="{FF2B5EF4-FFF2-40B4-BE49-F238E27FC236}">
                <a16:creationId xmlns:a16="http://schemas.microsoft.com/office/drawing/2014/main" id="{E8A6ADEF-F55E-4ECA-B592-FEAC4AD4B62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618" r="27823" b="22220"/>
          <a:stretch/>
        </p:blipFill>
        <p:spPr bwMode="auto">
          <a:xfrm>
            <a:off x="394646" y="4538809"/>
            <a:ext cx="2958559" cy="16650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 descr="Picture background">
            <a:extLst>
              <a:ext uri="{FF2B5EF4-FFF2-40B4-BE49-F238E27FC236}">
                <a16:creationId xmlns:a16="http://schemas.microsoft.com/office/drawing/2014/main" id="{8DAB313E-2660-4CBD-85F9-EC6AF50B41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2939" y="4604341"/>
            <a:ext cx="2250840" cy="2250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D929DFFF-EE79-03F6-1215-A7DCD666A80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13779" y="4778092"/>
            <a:ext cx="2266950" cy="170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2" name="Picture 14">
            <a:extLst>
              <a:ext uri="{FF2B5EF4-FFF2-40B4-BE49-F238E27FC236}">
                <a16:creationId xmlns:a16="http://schemas.microsoft.com/office/drawing/2014/main" id="{CF00F624-86C6-4478-B17E-FE9431028A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4887" y="1723699"/>
            <a:ext cx="3149101" cy="2099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E5B3C1D8-8CD5-4A2C-86C9-14C44202A79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5733" y="4549043"/>
            <a:ext cx="1298789" cy="2308957"/>
          </a:xfrm>
          <a:prstGeom prst="rect">
            <a:avLst/>
          </a:prstGeom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82F70695-E0D7-431F-B896-2E9F8DA220BD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41766" t="23183" r="18978" b="24781"/>
          <a:stretch/>
        </p:blipFill>
        <p:spPr>
          <a:xfrm>
            <a:off x="-35530" y="5302395"/>
            <a:ext cx="2075061" cy="1547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54828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E6D9F2A-86D2-4493-8A92-26A318D964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13531" y="155413"/>
            <a:ext cx="8911687" cy="1280890"/>
          </a:xfrm>
        </p:spPr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Сотрудничество с социальными партнёрами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5CB2CE9-84F1-448E-B660-E948591DD9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0416" y="1198485"/>
            <a:ext cx="11234589" cy="4944862"/>
          </a:xfrm>
        </p:spPr>
        <p:txBody>
          <a:bodyPr/>
          <a:lstStyle/>
          <a:p>
            <a:pPr marL="0" indent="0">
              <a:buNone/>
            </a:pP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АО «</a:t>
            </a:r>
            <a:r>
              <a:rPr lang="ru-RU" sz="18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Степногорский</a:t>
            </a: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подшипниковый завод» -2024 г  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A7288CD-DC54-4FF4-90FD-B85FB08D33A3}"/>
              </a:ext>
            </a:extLst>
          </p:cNvPr>
          <p:cNvSpPr txBox="1"/>
          <p:nvPr/>
        </p:nvSpPr>
        <p:spPr>
          <a:xfrm>
            <a:off x="1166782" y="795858"/>
            <a:ext cx="60945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0215" algn="just"/>
            <a: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Меморандум о сотрудничестве (областной)</a:t>
            </a: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A6DF246-312A-4D54-9CF7-506DB7349F8A}"/>
              </a:ext>
            </a:extLst>
          </p:cNvPr>
          <p:cNvSpPr txBox="1"/>
          <p:nvPr/>
        </p:nvSpPr>
        <p:spPr>
          <a:xfrm>
            <a:off x="6003524" y="762563"/>
            <a:ext cx="60945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0215" algn="just"/>
            <a: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Меморандум о сотрудничестве (республиканский )</a:t>
            </a: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303DF6D-E8C7-4B63-ABBC-9B38855021BF}"/>
              </a:ext>
            </a:extLst>
          </p:cNvPr>
          <p:cNvSpPr txBox="1"/>
          <p:nvPr/>
        </p:nvSpPr>
        <p:spPr>
          <a:xfrm>
            <a:off x="6704860" y="1231780"/>
            <a:ext cx="60945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ТОО «КазАгроМаш»-2025г </a:t>
            </a:r>
            <a:endParaRPr lang="ru-RU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9A96F9EE-1A58-4410-8BCE-02DB2AC39990}"/>
              </a:ext>
            </a:extLst>
          </p:cNvPr>
          <p:cNvPicPr/>
          <p:nvPr/>
        </p:nvPicPr>
        <p:blipFill rotWithShape="1">
          <a:blip r:embed="rId2"/>
          <a:srcRect l="26938" t="11688" r="46125" b="6499"/>
          <a:stretch/>
        </p:blipFill>
        <p:spPr bwMode="auto">
          <a:xfrm>
            <a:off x="624891" y="1953882"/>
            <a:ext cx="2161340" cy="367188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54793A70-AD14-4668-A2CB-6F98B73DEFF9}"/>
              </a:ext>
            </a:extLst>
          </p:cNvPr>
          <p:cNvPicPr/>
          <p:nvPr/>
        </p:nvPicPr>
        <p:blipFill rotWithShape="1">
          <a:blip r:embed="rId3"/>
          <a:srcRect l="27418" t="10832" r="45965" b="6214"/>
          <a:stretch/>
        </p:blipFill>
        <p:spPr bwMode="auto">
          <a:xfrm>
            <a:off x="2747304" y="1953881"/>
            <a:ext cx="1904446" cy="367188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B2DCBAA5-378C-4CC7-AAC2-6C62F227D1F3}"/>
              </a:ext>
            </a:extLst>
          </p:cNvPr>
          <p:cNvPicPr/>
          <p:nvPr/>
        </p:nvPicPr>
        <p:blipFill rotWithShape="1">
          <a:blip r:embed="rId4"/>
          <a:srcRect l="44573" t="24462" r="19883" b="5469"/>
          <a:stretch/>
        </p:blipFill>
        <p:spPr bwMode="auto">
          <a:xfrm>
            <a:off x="7450316" y="1745270"/>
            <a:ext cx="3538855" cy="39243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14FBD0E8-8A8A-4FBD-B874-4E007BF42C8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8393" y="1953881"/>
            <a:ext cx="2674262" cy="2594870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1DA715D4-E1DD-40B8-A2A2-359F6F5CFB3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6648" y="4687410"/>
            <a:ext cx="2686903" cy="2015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18599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813CDB7-799F-471C-A4F6-801FB35A3B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7099" y="217556"/>
            <a:ext cx="8911687" cy="1280890"/>
          </a:xfrm>
        </p:spPr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Сотрудничество с социальными партнёрами</a:t>
            </a:r>
            <a:endParaRPr lang="ru-RU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3ED3635-D6D9-4FDA-91B2-34DCCC8F9939}"/>
              </a:ext>
            </a:extLst>
          </p:cNvPr>
          <p:cNvSpPr txBox="1"/>
          <p:nvPr/>
        </p:nvSpPr>
        <p:spPr>
          <a:xfrm>
            <a:off x="3335682" y="845991"/>
            <a:ext cx="60945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Меморандум о сотрудничестве (международный)</a:t>
            </a:r>
            <a:endParaRPr lang="ru-RU" dirty="0"/>
          </a:p>
        </p:txBody>
      </p:sp>
      <p:pic>
        <p:nvPicPr>
          <p:cNvPr id="6" name="Объект 5">
            <a:extLst>
              <a:ext uri="{FF2B5EF4-FFF2-40B4-BE49-F238E27FC236}">
                <a16:creationId xmlns:a16="http://schemas.microsoft.com/office/drawing/2014/main" id="{2DEBFD9F-70CA-4FB5-A73A-674438ECE5EB}"/>
              </a:ext>
            </a:extLst>
          </p:cNvPr>
          <p:cNvPicPr>
            <a:picLocks noGrp="1"/>
          </p:cNvPicPr>
          <p:nvPr>
            <p:ph idx="1"/>
          </p:nvPr>
        </p:nvPicPr>
        <p:blipFill rotWithShape="1">
          <a:blip r:embed="rId2"/>
          <a:srcRect l="44094" t="44185" r="18707" b="3934"/>
          <a:stretch/>
        </p:blipFill>
        <p:spPr bwMode="auto">
          <a:xfrm>
            <a:off x="3335682" y="1215323"/>
            <a:ext cx="5396810" cy="423386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F18DAD5-F126-40FF-AF25-1288269FC5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658" y="1287261"/>
            <a:ext cx="2369174" cy="526889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6FE9A78E-C420-4BD0-9D60-332BF7850CE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2492" y="1202924"/>
            <a:ext cx="3339114" cy="4452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84234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B80A23E-2EE4-4914-B68A-ACCB12DFBE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1165" y="4089"/>
            <a:ext cx="8911687" cy="1009044"/>
          </a:xfrm>
        </p:spPr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Сотрудничество с социальными партнёрами</a:t>
            </a:r>
            <a:endParaRPr lang="ru-RU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F102632-1A8B-4030-AC9E-BB2DF86922B9}"/>
              </a:ext>
            </a:extLst>
          </p:cNvPr>
          <p:cNvSpPr txBox="1"/>
          <p:nvPr/>
        </p:nvSpPr>
        <p:spPr>
          <a:xfrm>
            <a:off x="174648" y="377481"/>
            <a:ext cx="6645292" cy="3740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b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Дуальное обучение</a:t>
            </a:r>
            <a:endParaRPr lang="ru-RU" sz="1800" b="1" u="sng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9A32BFC-D570-44E9-B6FD-752550AE3A92}"/>
              </a:ext>
            </a:extLst>
          </p:cNvPr>
          <p:cNvSpPr txBox="1"/>
          <p:nvPr/>
        </p:nvSpPr>
        <p:spPr>
          <a:xfrm>
            <a:off x="352202" y="1147029"/>
            <a:ext cx="11839798" cy="3687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Выгрузка  НОБД    Сведения о предприятиях по дуальному обучению ГККП «Агротехнический колледж, г Акколь»</a:t>
            </a:r>
          </a:p>
        </p:txBody>
      </p:sp>
      <p:pic>
        <p:nvPicPr>
          <p:cNvPr id="7" name="Объект 6">
            <a:extLst>
              <a:ext uri="{FF2B5EF4-FFF2-40B4-BE49-F238E27FC236}">
                <a16:creationId xmlns:a16="http://schemas.microsoft.com/office/drawing/2014/main" id="{1F9B29F2-8940-463A-9AFF-9B2A7D31DA27}"/>
              </a:ext>
            </a:extLst>
          </p:cNvPr>
          <p:cNvPicPr>
            <a:picLocks noGrp="1"/>
          </p:cNvPicPr>
          <p:nvPr>
            <p:ph idx="1"/>
          </p:nvPr>
        </p:nvPicPr>
        <p:blipFill rotWithShape="1">
          <a:blip r:embed="rId3"/>
          <a:srcRect l="7622" t="7793" r="9014" b="17215"/>
          <a:stretch/>
        </p:blipFill>
        <p:spPr bwMode="auto">
          <a:xfrm>
            <a:off x="206043" y="1510046"/>
            <a:ext cx="4654804" cy="248819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F12B4993-D79E-46C4-B47B-66A77816DA8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444" t="20881" r="47282" b="50899"/>
          <a:stretch/>
        </p:blipFill>
        <p:spPr>
          <a:xfrm>
            <a:off x="5969367" y="1649680"/>
            <a:ext cx="4767610" cy="1475991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20A0D481-50FE-4D00-93D4-A2CFBADDD69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359" t="31519" r="48519" b="21035"/>
          <a:stretch/>
        </p:blipFill>
        <p:spPr>
          <a:xfrm>
            <a:off x="4945230" y="3188954"/>
            <a:ext cx="3323558" cy="1769694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9BB1FCC1-143C-456C-ABFB-22F42A613FEA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371" t="26265" r="47416" b="28664"/>
          <a:stretch/>
        </p:blipFill>
        <p:spPr>
          <a:xfrm>
            <a:off x="174648" y="4073802"/>
            <a:ext cx="4686199" cy="2319891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8BCADAA0-8FB6-461B-963F-C28656ECC3F6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602" t="26064" r="50000" b="46667"/>
          <a:stretch/>
        </p:blipFill>
        <p:spPr>
          <a:xfrm>
            <a:off x="5940237" y="5075708"/>
            <a:ext cx="4657102" cy="1475991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DC2FEDC6-9A57-41A5-96A6-0CA227CB964E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1456" t="31519" r="46044" b="31003"/>
          <a:stretch/>
        </p:blipFill>
        <p:spPr>
          <a:xfrm>
            <a:off x="8268788" y="3281363"/>
            <a:ext cx="3946884" cy="1584875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F845A745-C66E-469A-AEFC-3AEFC4A751B0}"/>
              </a:ext>
            </a:extLst>
          </p:cNvPr>
          <p:cNvSpPr txBox="1"/>
          <p:nvPr/>
        </p:nvSpPr>
        <p:spPr>
          <a:xfrm>
            <a:off x="2671464" y="582326"/>
            <a:ext cx="9277880" cy="6062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lnSpc>
                <a:spcPct val="107000"/>
              </a:lnSpc>
            </a:pPr>
            <a:r>
              <a:rPr lang="ru-RU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Опыт работы по дуальному обучению -10 лет с 2015 года.  </a:t>
            </a:r>
          </a:p>
          <a:p>
            <a:pPr lvl="0" algn="just">
              <a:lnSpc>
                <a:spcPct val="107000"/>
              </a:lnSpc>
            </a:pP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</a:t>
            </a:r>
            <a:r>
              <a:rPr lang="ru-RU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хват студентов дуальным обучением 93 студента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- 40% от общего контингента.</a:t>
            </a:r>
            <a:endParaRPr lang="ru-RU" sz="16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09777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B80A23E-2EE4-4914-B68A-ACCB12DFBE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1489" y="20410"/>
            <a:ext cx="8911687" cy="1280890"/>
          </a:xfrm>
        </p:spPr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Сотрудничество с социальными партнёрами</a:t>
            </a:r>
            <a:endParaRPr lang="ru-RU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F102632-1A8B-4030-AC9E-BB2DF86922B9}"/>
              </a:ext>
            </a:extLst>
          </p:cNvPr>
          <p:cNvSpPr txBox="1"/>
          <p:nvPr/>
        </p:nvSpPr>
        <p:spPr>
          <a:xfrm>
            <a:off x="3000652" y="548459"/>
            <a:ext cx="7765741" cy="7063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</a:t>
            </a:r>
            <a:r>
              <a:rPr lang="ru-RU" sz="1800" b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Производственная практика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Типовой договор на прохождение профессиональной практики</a:t>
            </a:r>
            <a:endParaRPr lang="ru-RU" sz="1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96205D6-A1F0-459E-87AA-805A7E23F43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6815" t="35162" r="7888" b="30663"/>
          <a:stretch/>
        </p:blipFill>
        <p:spPr>
          <a:xfrm>
            <a:off x="2229614" y="1011069"/>
            <a:ext cx="7497934" cy="3182031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1E9DB96-6008-4433-90BD-9F13DB6DDC0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315" t="38047" r="57379" b="28285"/>
          <a:stretch/>
        </p:blipFill>
        <p:spPr>
          <a:xfrm>
            <a:off x="207146" y="4528654"/>
            <a:ext cx="2109926" cy="2308936"/>
          </a:xfrm>
          <a:prstGeom prst="rect">
            <a:avLst/>
          </a:prstGeom>
        </p:spPr>
      </p:pic>
      <p:pic>
        <p:nvPicPr>
          <p:cNvPr id="8" name="Объект 7">
            <a:extLst>
              <a:ext uri="{FF2B5EF4-FFF2-40B4-BE49-F238E27FC236}">
                <a16:creationId xmlns:a16="http://schemas.microsoft.com/office/drawing/2014/main" id="{AB1D29C4-1734-4EBA-8184-50C85543D8D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17" t="581" r="24744" b="2155"/>
          <a:stretch/>
        </p:blipFill>
        <p:spPr>
          <a:xfrm>
            <a:off x="9882423" y="1412967"/>
            <a:ext cx="2202308" cy="236468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94F2DCA3-449E-4387-AA91-85286C9EC2B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4078" t="25996" r="42403" b="22330"/>
          <a:stretch/>
        </p:blipFill>
        <p:spPr>
          <a:xfrm>
            <a:off x="2406818" y="4522799"/>
            <a:ext cx="1889571" cy="2335201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9B22C349-6980-4DF7-8EFF-2092F358F3B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1221" y="4522799"/>
            <a:ext cx="1773510" cy="236468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EE311F61-856D-47D2-97DD-24087BC09D6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3999" y="4501813"/>
            <a:ext cx="1775719" cy="2367625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EF1F9D78-A6F6-4B71-9B35-5D9772B107B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781" y="1412967"/>
            <a:ext cx="1819958" cy="2426610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C89D6135-2116-47F4-A5DB-75B299FF3B3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8416" y="4522799"/>
            <a:ext cx="1775719" cy="2367625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DED16C65-7161-4113-A31F-D20C96C4E7F2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91" r="21809"/>
          <a:stretch/>
        </p:blipFill>
        <p:spPr>
          <a:xfrm>
            <a:off x="6229797" y="4501813"/>
            <a:ext cx="2062699" cy="235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425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BA1662E-A50D-4834-B18F-22FA65834E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0467" y="0"/>
            <a:ext cx="8911687" cy="1099846"/>
          </a:xfrm>
        </p:spPr>
        <p:txBody>
          <a:bodyPr/>
          <a:lstStyle/>
          <a:p>
            <a:r>
              <a:rPr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Сотрудничество с социальными партнёрами</a:t>
            </a:r>
            <a:endParaRPr lang="ru-RU" dirty="0"/>
          </a:p>
        </p:txBody>
      </p:sp>
      <p:pic>
        <p:nvPicPr>
          <p:cNvPr id="17" name="Объект 16">
            <a:extLst>
              <a:ext uri="{FF2B5EF4-FFF2-40B4-BE49-F238E27FC236}">
                <a16:creationId xmlns:a16="http://schemas.microsoft.com/office/drawing/2014/main" id="{9D190C25-C141-49FA-8860-7D1DA24AEEC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5920" y="4246816"/>
            <a:ext cx="2856871" cy="2142653"/>
          </a:xfrm>
        </p:spPr>
      </p:pic>
      <p:pic>
        <p:nvPicPr>
          <p:cNvPr id="2050" name="Picture 2" descr="Picture background">
            <a:extLst>
              <a:ext uri="{FF2B5EF4-FFF2-40B4-BE49-F238E27FC236}">
                <a16:creationId xmlns:a16="http://schemas.microsoft.com/office/drawing/2014/main" id="{B14CBDEE-3B96-4096-86A6-2C0C8995A0A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90" t="13091" r="12858" b="11831"/>
          <a:stretch/>
        </p:blipFill>
        <p:spPr bwMode="auto">
          <a:xfrm>
            <a:off x="0" y="142041"/>
            <a:ext cx="1394932" cy="1074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7E84F8D6-9673-40D2-8888-318E8ACD2209}"/>
              </a:ext>
            </a:extLst>
          </p:cNvPr>
          <p:cNvSpPr txBox="1"/>
          <p:nvPr/>
        </p:nvSpPr>
        <p:spPr>
          <a:xfrm>
            <a:off x="3048740" y="470752"/>
            <a:ext cx="609452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Внутриколледжный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WorldSkills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66478E0-1BF4-412B-B3D6-1017BFDD8B47}"/>
              </a:ext>
            </a:extLst>
          </p:cNvPr>
          <p:cNvSpPr txBox="1"/>
          <p:nvPr/>
        </p:nvSpPr>
        <p:spPr>
          <a:xfrm>
            <a:off x="1372106" y="941892"/>
            <a:ext cx="5150454" cy="9010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</a:pPr>
            <a:r>
              <a:rPr lang="ru-RU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Специальность «Сварочное дело»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</a:pPr>
            <a:r>
              <a:rPr lang="ru-RU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АО Аккольский филиал  «</a:t>
            </a:r>
            <a:r>
              <a:rPr lang="ru-RU" sz="16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Агромашхолдинг</a:t>
            </a:r>
            <a:r>
              <a:rPr lang="ru-RU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</a:pPr>
            <a:r>
              <a:rPr lang="ru-RU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Независимый эксперт -инженер Попов С.В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DEABB863-8521-4313-8DF7-244456DF9B6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2311" y="1806714"/>
            <a:ext cx="1830076" cy="2440102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F52305A3-AAE8-47F5-8D0E-51F303F7C53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6324" y="1812754"/>
            <a:ext cx="1830077" cy="2440103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5882DCD2-1795-484A-997A-465299273E22}"/>
              </a:ext>
            </a:extLst>
          </p:cNvPr>
          <p:cNvSpPr txBox="1"/>
          <p:nvPr/>
        </p:nvSpPr>
        <p:spPr>
          <a:xfrm>
            <a:off x="6321004" y="1008480"/>
            <a:ext cx="5150454" cy="9039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</a:pP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Специальность «Организация питания»</a:t>
            </a:r>
            <a:endParaRPr lang="ru-RU" sz="16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</a:pPr>
            <a:r>
              <a:rPr lang="ru-RU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«ИП «Андрющенко» кафе «Сластёна»</a:t>
            </a:r>
          </a:p>
          <a:p>
            <a:pPr algn="ctr">
              <a:lnSpc>
                <a:spcPct val="107000"/>
              </a:lnSpc>
            </a:pPr>
            <a:r>
              <a:rPr lang="ru-RU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Независимый эксперт- руководитель Андрющенко И.В.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A3F6F5B-1920-48F2-974E-DA131EA102D6}"/>
              </a:ext>
            </a:extLst>
          </p:cNvPr>
          <p:cNvSpPr txBox="1"/>
          <p:nvPr/>
        </p:nvSpPr>
        <p:spPr>
          <a:xfrm>
            <a:off x="1900467" y="6387248"/>
            <a:ext cx="6094520" cy="3740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Компетенция «Сварочное дело»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03DA393-027B-42C5-9E4D-BCC4FAA6C058}"/>
              </a:ext>
            </a:extLst>
          </p:cNvPr>
          <p:cNvSpPr txBox="1"/>
          <p:nvPr/>
        </p:nvSpPr>
        <p:spPr>
          <a:xfrm>
            <a:off x="7520903" y="6436888"/>
            <a:ext cx="6094520" cy="3740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Компетенция «Ресторанный сервис»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E612A519-9528-48F7-908A-BD01DD4B67F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2115" y="1842908"/>
            <a:ext cx="4217063" cy="2368043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0EA785ED-92A9-4BB2-BAB1-190A2E6E0F69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44" b="3894"/>
          <a:stretch/>
        </p:blipFill>
        <p:spPr>
          <a:xfrm>
            <a:off x="6369790" y="4343875"/>
            <a:ext cx="1541326" cy="2142653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7B7349F4-A086-4818-BAE6-CB092FA1F04E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05" t="18447" r="62003" b="237"/>
          <a:stretch/>
        </p:blipFill>
        <p:spPr>
          <a:xfrm>
            <a:off x="10200605" y="4260591"/>
            <a:ext cx="1654711" cy="2147040"/>
          </a:xfrm>
          <a:prstGeom prst="rect">
            <a:avLst/>
          </a:prstGeom>
        </p:spPr>
      </p:pic>
      <p:pic>
        <p:nvPicPr>
          <p:cNvPr id="2048" name="Рисунок 2047">
            <a:extLst>
              <a:ext uri="{FF2B5EF4-FFF2-40B4-BE49-F238E27FC236}">
                <a16:creationId xmlns:a16="http://schemas.microsoft.com/office/drawing/2014/main" id="{893E4AF6-046D-45AC-A3FC-7A9BA7770A68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02" t="32137" r="37327"/>
          <a:stretch/>
        </p:blipFill>
        <p:spPr>
          <a:xfrm>
            <a:off x="8057873" y="4440759"/>
            <a:ext cx="1995974" cy="1786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34929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BA1662E-A50D-4834-B18F-22FA65834E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18222" y="162471"/>
            <a:ext cx="8911687" cy="1280890"/>
          </a:xfrm>
        </p:spPr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Сотрудничество с социальными партнёрами</a:t>
            </a:r>
            <a:endParaRPr lang="ru-RU" dirty="0"/>
          </a:p>
        </p:txBody>
      </p:sp>
      <p:pic>
        <p:nvPicPr>
          <p:cNvPr id="8" name="Объект 7">
            <a:extLst>
              <a:ext uri="{FF2B5EF4-FFF2-40B4-BE49-F238E27FC236}">
                <a16:creationId xmlns:a16="http://schemas.microsoft.com/office/drawing/2014/main" id="{4A52F62C-1153-4D64-B19C-CF0E90B3506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902" y="4385788"/>
            <a:ext cx="2740241" cy="2055181"/>
          </a:xfr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74D5172-62B8-49C4-8E01-8A7C8BD4EE42}"/>
              </a:ext>
            </a:extLst>
          </p:cNvPr>
          <p:cNvSpPr txBox="1"/>
          <p:nvPr/>
        </p:nvSpPr>
        <p:spPr>
          <a:xfrm>
            <a:off x="2041864" y="802916"/>
            <a:ext cx="9641150" cy="3687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Итоговой экзамен на присвоение квалификации (</a:t>
            </a:r>
            <a:r>
              <a:rPr lang="ru-RU" sz="1800" u="sng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демоэкзамен</a:t>
            </a:r>
            <a:r>
              <a:rPr lang="ru-RU" sz="1800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на базе социальных партнёров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1ADE7C5-6A83-4F2B-AD03-7E6DD4715970}"/>
              </a:ext>
            </a:extLst>
          </p:cNvPr>
          <p:cNvSpPr txBox="1"/>
          <p:nvPr/>
        </p:nvSpPr>
        <p:spPr>
          <a:xfrm>
            <a:off x="319597" y="1253809"/>
            <a:ext cx="6400799" cy="773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Специальность «Организация обслуживание в сфере питания»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Кафе «Клюква» ИП «ЕГОРОВ»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FA29E1B0-3508-46EF-BFDC-77FD1FFEE7A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5759" y="4385787"/>
            <a:ext cx="2740241" cy="2055181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9271B8DC-B6B4-4F20-B03A-80841F575F6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3262" y="2035597"/>
            <a:ext cx="1655881" cy="2207842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02721144-925B-4CE4-A542-86C29979263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3611" y="2014258"/>
            <a:ext cx="1655881" cy="2207842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BFF3C17A-9FBE-4FE3-AEF4-C4A0523D90FF}"/>
              </a:ext>
            </a:extLst>
          </p:cNvPr>
          <p:cNvSpPr txBox="1"/>
          <p:nvPr/>
        </p:nvSpPr>
        <p:spPr>
          <a:xfrm>
            <a:off x="1610887" y="6440968"/>
            <a:ext cx="3680204" cy="3740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Квалификация: «Бармен-бариста»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353AF7C-C71B-47E1-82BF-8A74530B618C}"/>
              </a:ext>
            </a:extLst>
          </p:cNvPr>
          <p:cNvSpPr txBox="1"/>
          <p:nvPr/>
        </p:nvSpPr>
        <p:spPr>
          <a:xfrm>
            <a:off x="6571695" y="1241226"/>
            <a:ext cx="6094520" cy="773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Специальность «Механизация сельского хозяйства»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АО Аккольский филиал  «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Агромашхолдинг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65E5F60-0133-443B-8FB3-3881838D6EAE}"/>
              </a:ext>
            </a:extLst>
          </p:cNvPr>
          <p:cNvSpPr txBox="1"/>
          <p:nvPr/>
        </p:nvSpPr>
        <p:spPr>
          <a:xfrm>
            <a:off x="6331999" y="6465329"/>
            <a:ext cx="6334216" cy="3740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Квалификация: «Тракторист-машинист с/х производства»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B73EEA4A-1BE4-478E-AA7E-9C3F371F1C0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1823" y="4347298"/>
            <a:ext cx="2842876" cy="2132157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DEDF1F9F-FACB-4F03-A326-48F4849C0DF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5446" y="2023318"/>
            <a:ext cx="1075976" cy="2238702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853CCCF8-47D7-47C6-9C4F-347F47EE517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8872" y="2014258"/>
            <a:ext cx="1678475" cy="2237967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3F5D1AC6-556F-416D-8F20-7BF7D4C76CE7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26958" t="25445" r="37520" b="21881"/>
          <a:stretch/>
        </p:blipFill>
        <p:spPr>
          <a:xfrm>
            <a:off x="9518680" y="4361423"/>
            <a:ext cx="2522429" cy="2103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6302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BA1662E-A50D-4834-B18F-22FA65834E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0467" y="0"/>
            <a:ext cx="8911687" cy="1099846"/>
          </a:xfrm>
        </p:spPr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Сотрудничество с социальными партнёрами</a:t>
            </a:r>
            <a:endParaRPr lang="ru-RU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74D5172-62B8-49C4-8E01-8A7C8BD4EE42}"/>
              </a:ext>
            </a:extLst>
          </p:cNvPr>
          <p:cNvSpPr txBox="1"/>
          <p:nvPr/>
        </p:nvSpPr>
        <p:spPr>
          <a:xfrm>
            <a:off x="1493669" y="764083"/>
            <a:ext cx="6094520" cy="3740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Индустриальный совет колледжа</a:t>
            </a:r>
            <a:endParaRPr lang="ru-RU" sz="1800" b="1" u="sng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9982BBCE-4337-4C8F-B853-D2BE78FEAA0E}"/>
              </a:ext>
            </a:extLst>
          </p:cNvPr>
          <p:cNvPicPr/>
          <p:nvPr/>
        </p:nvPicPr>
        <p:blipFill rotWithShape="1">
          <a:blip r:embed="rId2"/>
          <a:srcRect l="21646" t="17959" r="22715" b="4219"/>
          <a:stretch/>
        </p:blipFill>
        <p:spPr bwMode="auto">
          <a:xfrm>
            <a:off x="752067" y="1474824"/>
            <a:ext cx="4444622" cy="410035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43709C8B-0427-49E8-974A-318E7F5AABAE}"/>
              </a:ext>
            </a:extLst>
          </p:cNvPr>
          <p:cNvSpPr txBox="1"/>
          <p:nvPr/>
        </p:nvSpPr>
        <p:spPr>
          <a:xfrm>
            <a:off x="401715" y="5947565"/>
            <a:ext cx="60945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u="sng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3"/>
              </a:rPr>
              <a:t>http://pt0001.akkol.aqmoedu.kz/content/industrialynyy-sovet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ru-RU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D498FCD-FF35-44E9-AD13-681FAB1145C5}"/>
              </a:ext>
            </a:extLst>
          </p:cNvPr>
          <p:cNvSpPr txBox="1"/>
          <p:nvPr/>
        </p:nvSpPr>
        <p:spPr>
          <a:xfrm>
            <a:off x="7437268" y="761884"/>
            <a:ext cx="60945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День работодателя</a:t>
            </a:r>
            <a:endParaRPr lang="ru-RU" b="1" dirty="0"/>
          </a:p>
        </p:txBody>
      </p:sp>
      <p:pic>
        <p:nvPicPr>
          <p:cNvPr id="22" name="Объект 21">
            <a:extLst>
              <a:ext uri="{FF2B5EF4-FFF2-40B4-BE49-F238E27FC236}">
                <a16:creationId xmlns:a16="http://schemas.microsoft.com/office/drawing/2014/main" id="{9B3EFC85-86A4-483C-85CB-819CD45D2948}"/>
              </a:ext>
            </a:extLst>
          </p:cNvPr>
          <p:cNvPicPr>
            <a:picLocks noGrp="1"/>
          </p:cNvPicPr>
          <p:nvPr>
            <p:ph idx="1"/>
          </p:nvPr>
        </p:nvPicPr>
        <p:blipFill rotWithShape="1">
          <a:blip r:embed="rId4"/>
          <a:srcRect l="44415" t="29298" r="19668" b="6076"/>
          <a:stretch/>
        </p:blipFill>
        <p:spPr bwMode="auto">
          <a:xfrm>
            <a:off x="6806661" y="1783532"/>
            <a:ext cx="3829687" cy="387612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CE69E33C-59FD-48DC-A353-6B9C535C3173}"/>
              </a:ext>
            </a:extLst>
          </p:cNvPr>
          <p:cNvSpPr txBox="1"/>
          <p:nvPr/>
        </p:nvSpPr>
        <p:spPr>
          <a:xfrm>
            <a:off x="6481124" y="5691026"/>
            <a:ext cx="530916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u="sng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5"/>
              </a:rPr>
              <a:t>https://www.facebook.com/photo/?fbid=646084010297437&amp;set=a.249169016655607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ru-RU" dirty="0"/>
          </a:p>
        </p:txBody>
      </p:sp>
      <p:pic>
        <p:nvPicPr>
          <p:cNvPr id="25" name="Объект 21">
            <a:extLst>
              <a:ext uri="{FF2B5EF4-FFF2-40B4-BE49-F238E27FC236}">
                <a16:creationId xmlns:a16="http://schemas.microsoft.com/office/drawing/2014/main" id="{62256E91-F456-4ADD-929B-9F945E6140CA}"/>
              </a:ext>
            </a:extLst>
          </p:cNvPr>
          <p:cNvPicPr>
            <a:picLocks/>
          </p:cNvPicPr>
          <p:nvPr/>
        </p:nvPicPr>
        <p:blipFill rotWithShape="1">
          <a:blip r:embed="rId4"/>
          <a:srcRect l="44415" t="23889" r="19668" b="72007"/>
          <a:stretch/>
        </p:blipFill>
        <p:spPr bwMode="auto">
          <a:xfrm>
            <a:off x="6806660" y="1569422"/>
            <a:ext cx="3829687" cy="24615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5924709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BA1662E-A50D-4834-B18F-22FA65834E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0467" y="0"/>
            <a:ext cx="8911687" cy="1099846"/>
          </a:xfrm>
        </p:spPr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Сотрудничество с социальными партнёрами</a:t>
            </a:r>
            <a:endParaRPr lang="ru-RU" dirty="0"/>
          </a:p>
        </p:txBody>
      </p:sp>
      <p:pic>
        <p:nvPicPr>
          <p:cNvPr id="6" name="Объект 5">
            <a:extLst>
              <a:ext uri="{FF2B5EF4-FFF2-40B4-BE49-F238E27FC236}">
                <a16:creationId xmlns:a16="http://schemas.microsoft.com/office/drawing/2014/main" id="{396B31C0-64C3-4E2F-9A5E-E601F4B7BB9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34769" t="22319" r="11021" b="13053"/>
          <a:stretch/>
        </p:blipFill>
        <p:spPr>
          <a:xfrm>
            <a:off x="1086423" y="3754290"/>
            <a:ext cx="4328883" cy="2902998"/>
          </a:xfr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74D5172-62B8-49C4-8E01-8A7C8BD4EE42}"/>
              </a:ext>
            </a:extLst>
          </p:cNvPr>
          <p:cNvSpPr txBox="1"/>
          <p:nvPr/>
        </p:nvSpPr>
        <p:spPr>
          <a:xfrm>
            <a:off x="3801862" y="549923"/>
            <a:ext cx="6094520" cy="3740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b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Выпускники колледжа- социальные партнёры</a:t>
            </a:r>
            <a:endParaRPr lang="ru-RU" sz="1800" b="1" u="sng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C2E19B5-9278-4736-B6B9-CA7AA2B37AF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3641" t="23171" r="4611" b="13010"/>
          <a:stretch/>
        </p:blipFill>
        <p:spPr>
          <a:xfrm>
            <a:off x="816678" y="924000"/>
            <a:ext cx="4868374" cy="283029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649E554C-08A7-4BEB-BD64-193776C5EE6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3130" t="23301" r="10583" b="17411"/>
          <a:stretch/>
        </p:blipFill>
        <p:spPr>
          <a:xfrm>
            <a:off x="6149837" y="913559"/>
            <a:ext cx="4794532" cy="2840731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C4022F10-624F-459A-A810-EF4F137ED9A8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2840" t="22578" r="9060" b="17152"/>
          <a:stretch/>
        </p:blipFill>
        <p:spPr>
          <a:xfrm>
            <a:off x="6149837" y="3754290"/>
            <a:ext cx="4868374" cy="2840731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D5BBD1FE-CC0C-4801-A06D-2876E07F5A73}"/>
              </a:ext>
            </a:extLst>
          </p:cNvPr>
          <p:cNvSpPr txBox="1"/>
          <p:nvPr/>
        </p:nvSpPr>
        <p:spPr>
          <a:xfrm>
            <a:off x="7605776" y="6308077"/>
            <a:ext cx="486837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Благодарим за внимание !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2650439937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1560</TotalTime>
  <Words>401</Words>
  <Application>Microsoft Office PowerPoint</Application>
  <PresentationFormat>Широкоэкранный</PresentationFormat>
  <Paragraphs>65</Paragraphs>
  <Slides>11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7" baseType="lpstr">
      <vt:lpstr>Arial</vt:lpstr>
      <vt:lpstr>Calibri</vt:lpstr>
      <vt:lpstr>Century Gothic</vt:lpstr>
      <vt:lpstr>Times New Roman</vt:lpstr>
      <vt:lpstr>Wingdings 3</vt:lpstr>
      <vt:lpstr>Легкий дым</vt:lpstr>
      <vt:lpstr>Конкурс  «Кесіби маман»  в рамках года рабочих   профессий «Лучший колледж по подготовке рабочих кадров»</vt:lpstr>
      <vt:lpstr>Открытость организации образования</vt:lpstr>
      <vt:lpstr>Сотрудничество с социальными партнёрами</vt:lpstr>
      <vt:lpstr>Сотрудничество с социальными партнёрами</vt:lpstr>
      <vt:lpstr>Сотрудничество с социальными партнёрами</vt:lpstr>
      <vt:lpstr>Сотрудничество с социальными партнёрами</vt:lpstr>
      <vt:lpstr>Сотрудничество с социальными партнёрами</vt:lpstr>
      <vt:lpstr>Сотрудничество с социальными партнёрами</vt:lpstr>
      <vt:lpstr>Сотрудничество с социальными партнёрами</vt:lpstr>
      <vt:lpstr>Сотрудничество с социальными партнёрами</vt:lpstr>
      <vt:lpstr>Сотрудничество с социальными партнёрами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«Повышение эффективности уроков  физической культуры с помощью  практико-ориентированного обучения» </dc:title>
  <dc:creator>NV ATK</dc:creator>
  <cp:lastModifiedBy>NV ATK</cp:lastModifiedBy>
  <cp:revision>214</cp:revision>
  <dcterms:created xsi:type="dcterms:W3CDTF">2023-09-25T08:12:16Z</dcterms:created>
  <dcterms:modified xsi:type="dcterms:W3CDTF">2025-06-18T04:45:12Z</dcterms:modified>
</cp:coreProperties>
</file>